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10693400" cy="7562850"/>
  <p:notesSz cx="10693400" cy="7562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07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0457" y="387222"/>
            <a:ext cx="795248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A6AAA9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838686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A6AAA9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A6AAA9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23188" y="0"/>
            <a:ext cx="9569450" cy="925194"/>
          </a:xfrm>
          <a:custGeom>
            <a:avLst/>
            <a:gdLst/>
            <a:ahLst/>
            <a:cxnLst/>
            <a:rect l="l" t="t" r="r" b="b"/>
            <a:pathLst>
              <a:path w="9569450" h="925194">
                <a:moveTo>
                  <a:pt x="0" y="925068"/>
                </a:moveTo>
                <a:lnTo>
                  <a:pt x="9569196" y="925068"/>
                </a:lnTo>
                <a:lnTo>
                  <a:pt x="9569196" y="0"/>
                </a:lnTo>
                <a:lnTo>
                  <a:pt x="0" y="0"/>
                </a:lnTo>
                <a:lnTo>
                  <a:pt x="0" y="92506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23188" cy="92506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123315" cy="925194"/>
          </a:xfrm>
          <a:custGeom>
            <a:avLst/>
            <a:gdLst/>
            <a:ahLst/>
            <a:cxnLst/>
            <a:rect l="l" t="t" r="r" b="b"/>
            <a:pathLst>
              <a:path w="1123315" h="925194">
                <a:moveTo>
                  <a:pt x="1123188" y="0"/>
                </a:moveTo>
                <a:lnTo>
                  <a:pt x="0" y="925068"/>
                </a:lnTo>
                <a:lnTo>
                  <a:pt x="1123188" y="925068"/>
                </a:lnTo>
                <a:lnTo>
                  <a:pt x="1123188" y="0"/>
                </a:lnTo>
                <a:close/>
              </a:path>
            </a:pathLst>
          </a:custGeom>
          <a:solidFill>
            <a:srgbClr val="36473C">
              <a:alpha val="3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8138" y="247523"/>
            <a:ext cx="108839" cy="8331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16507" y="232918"/>
            <a:ext cx="211074" cy="10667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77746" y="231902"/>
            <a:ext cx="210439" cy="10769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153924"/>
            <a:ext cx="992505" cy="137160"/>
          </a:xfrm>
          <a:custGeom>
            <a:avLst/>
            <a:gdLst/>
            <a:ahLst/>
            <a:cxnLst/>
            <a:rect l="l" t="t" r="r" b="b"/>
            <a:pathLst>
              <a:path w="992505" h="137160">
                <a:moveTo>
                  <a:pt x="923544" y="0"/>
                </a:moveTo>
                <a:lnTo>
                  <a:pt x="0" y="0"/>
                </a:lnTo>
                <a:lnTo>
                  <a:pt x="0" y="137160"/>
                </a:lnTo>
                <a:lnTo>
                  <a:pt x="923544" y="137160"/>
                </a:lnTo>
                <a:lnTo>
                  <a:pt x="950236" y="131766"/>
                </a:lnTo>
                <a:lnTo>
                  <a:pt x="972035" y="117062"/>
                </a:lnTo>
                <a:lnTo>
                  <a:pt x="986734" y="95261"/>
                </a:lnTo>
                <a:lnTo>
                  <a:pt x="992124" y="68580"/>
                </a:lnTo>
                <a:lnTo>
                  <a:pt x="986734" y="41898"/>
                </a:lnTo>
                <a:lnTo>
                  <a:pt x="972035" y="20097"/>
                </a:lnTo>
                <a:lnTo>
                  <a:pt x="950236" y="5393"/>
                </a:lnTo>
                <a:lnTo>
                  <a:pt x="923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0811" y="169164"/>
            <a:ext cx="107441" cy="10744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434340" y="202692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21335" y="0"/>
                </a:moveTo>
                <a:lnTo>
                  <a:pt x="13030" y="1672"/>
                </a:lnTo>
                <a:lnTo>
                  <a:pt x="6248" y="6238"/>
                </a:lnTo>
                <a:lnTo>
                  <a:pt x="1676" y="13019"/>
                </a:lnTo>
                <a:lnTo>
                  <a:pt x="0" y="21336"/>
                </a:lnTo>
                <a:lnTo>
                  <a:pt x="1676" y="29652"/>
                </a:lnTo>
                <a:lnTo>
                  <a:pt x="6248" y="36433"/>
                </a:lnTo>
                <a:lnTo>
                  <a:pt x="13030" y="40999"/>
                </a:lnTo>
                <a:lnTo>
                  <a:pt x="21335" y="42672"/>
                </a:lnTo>
                <a:lnTo>
                  <a:pt x="29641" y="40999"/>
                </a:lnTo>
                <a:lnTo>
                  <a:pt x="36423" y="36433"/>
                </a:lnTo>
                <a:lnTo>
                  <a:pt x="40995" y="29652"/>
                </a:lnTo>
                <a:lnTo>
                  <a:pt x="42671" y="21336"/>
                </a:lnTo>
                <a:lnTo>
                  <a:pt x="40995" y="13019"/>
                </a:lnTo>
                <a:lnTo>
                  <a:pt x="36423" y="6238"/>
                </a:lnTo>
                <a:lnTo>
                  <a:pt x="29641" y="1672"/>
                </a:lnTo>
                <a:lnTo>
                  <a:pt x="21335" y="0"/>
                </a:lnTo>
                <a:close/>
              </a:path>
            </a:pathLst>
          </a:custGeom>
          <a:solidFill>
            <a:srgbClr val="F67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34340" y="202692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79">
                <a:moveTo>
                  <a:pt x="0" y="21336"/>
                </a:moveTo>
                <a:lnTo>
                  <a:pt x="1676" y="13019"/>
                </a:lnTo>
                <a:lnTo>
                  <a:pt x="6248" y="6238"/>
                </a:lnTo>
                <a:lnTo>
                  <a:pt x="13030" y="1672"/>
                </a:lnTo>
                <a:lnTo>
                  <a:pt x="21335" y="0"/>
                </a:lnTo>
                <a:lnTo>
                  <a:pt x="29641" y="1672"/>
                </a:lnTo>
                <a:lnTo>
                  <a:pt x="36423" y="6238"/>
                </a:lnTo>
                <a:lnTo>
                  <a:pt x="40995" y="13019"/>
                </a:lnTo>
                <a:lnTo>
                  <a:pt x="42671" y="21336"/>
                </a:lnTo>
                <a:lnTo>
                  <a:pt x="40995" y="29652"/>
                </a:lnTo>
                <a:lnTo>
                  <a:pt x="36423" y="36433"/>
                </a:lnTo>
                <a:lnTo>
                  <a:pt x="29641" y="40999"/>
                </a:lnTo>
                <a:lnTo>
                  <a:pt x="21335" y="42672"/>
                </a:lnTo>
                <a:lnTo>
                  <a:pt x="13030" y="40999"/>
                </a:lnTo>
                <a:lnTo>
                  <a:pt x="6248" y="36433"/>
                </a:lnTo>
                <a:lnTo>
                  <a:pt x="1676" y="29652"/>
                </a:lnTo>
                <a:lnTo>
                  <a:pt x="0" y="21336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74904" y="202692"/>
            <a:ext cx="44450" cy="43180"/>
          </a:xfrm>
          <a:custGeom>
            <a:avLst/>
            <a:gdLst/>
            <a:ahLst/>
            <a:cxnLst/>
            <a:rect l="l" t="t" r="r" b="b"/>
            <a:pathLst>
              <a:path w="44450" h="43179">
                <a:moveTo>
                  <a:pt x="22098" y="0"/>
                </a:moveTo>
                <a:lnTo>
                  <a:pt x="13496" y="1672"/>
                </a:lnTo>
                <a:lnTo>
                  <a:pt x="6472" y="6238"/>
                </a:lnTo>
                <a:lnTo>
                  <a:pt x="1736" y="13019"/>
                </a:lnTo>
                <a:lnTo>
                  <a:pt x="0" y="21336"/>
                </a:lnTo>
                <a:lnTo>
                  <a:pt x="1736" y="29652"/>
                </a:lnTo>
                <a:lnTo>
                  <a:pt x="6472" y="36433"/>
                </a:lnTo>
                <a:lnTo>
                  <a:pt x="13496" y="40999"/>
                </a:lnTo>
                <a:lnTo>
                  <a:pt x="22098" y="42672"/>
                </a:lnTo>
                <a:lnTo>
                  <a:pt x="30699" y="40999"/>
                </a:lnTo>
                <a:lnTo>
                  <a:pt x="37723" y="36433"/>
                </a:lnTo>
                <a:lnTo>
                  <a:pt x="42459" y="29652"/>
                </a:lnTo>
                <a:lnTo>
                  <a:pt x="44196" y="21336"/>
                </a:lnTo>
                <a:lnTo>
                  <a:pt x="42459" y="13019"/>
                </a:lnTo>
                <a:lnTo>
                  <a:pt x="37723" y="6238"/>
                </a:lnTo>
                <a:lnTo>
                  <a:pt x="30699" y="1672"/>
                </a:lnTo>
                <a:lnTo>
                  <a:pt x="2209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7733" y="4046042"/>
            <a:ext cx="7837932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A6AAA9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6639" y="2378786"/>
            <a:ext cx="8580120" cy="2061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838686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7.png"/><Relationship Id="rId7" Type="http://schemas.openxmlformats.org/officeDocument/2006/relationships/image" Target="../media/image5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334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39.jpg"/><Relationship Id="rId4" Type="http://schemas.openxmlformats.org/officeDocument/2006/relationships/image" Target="../media/image8.png"/><Relationship Id="rId9" Type="http://schemas.openxmlformats.org/officeDocument/2006/relationships/image" Target="../media/image338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342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9.jp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6.png"/><Relationship Id="rId5" Type="http://schemas.openxmlformats.org/officeDocument/2006/relationships/image" Target="../media/image347.jp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7.png"/><Relationship Id="rId7" Type="http://schemas.openxmlformats.org/officeDocument/2006/relationships/image" Target="../media/image6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8.png"/><Relationship Id="rId9" Type="http://schemas.openxmlformats.org/officeDocument/2006/relationships/image" Target="../media/image6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6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7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10" Type="http://schemas.openxmlformats.org/officeDocument/2006/relationships/image" Target="../media/image83.jpg"/><Relationship Id="rId4" Type="http://schemas.openxmlformats.org/officeDocument/2006/relationships/image" Target="../media/image8.png"/><Relationship Id="rId9" Type="http://schemas.openxmlformats.org/officeDocument/2006/relationships/image" Target="../media/image8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6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78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90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jpg"/><Relationship Id="rId4" Type="http://schemas.openxmlformats.org/officeDocument/2006/relationships/image" Target="../media/image8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7.png"/><Relationship Id="rId7" Type="http://schemas.openxmlformats.org/officeDocument/2006/relationships/image" Target="../media/image96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g"/><Relationship Id="rId5" Type="http://schemas.openxmlformats.org/officeDocument/2006/relationships/image" Target="../media/image95.jp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7.png"/><Relationship Id="rId7" Type="http://schemas.openxmlformats.org/officeDocument/2006/relationships/image" Target="../media/image101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.png"/><Relationship Id="rId9" Type="http://schemas.openxmlformats.org/officeDocument/2006/relationships/image" Target="../media/image10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jpg"/><Relationship Id="rId5" Type="http://schemas.openxmlformats.org/officeDocument/2006/relationships/image" Target="../media/image105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0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jpg"/><Relationship Id="rId5" Type="http://schemas.openxmlformats.org/officeDocument/2006/relationships/image" Target="../media/image105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8.png"/><Relationship Id="rId7" Type="http://schemas.openxmlformats.org/officeDocument/2006/relationships/image" Target="../media/image1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g"/><Relationship Id="rId3" Type="http://schemas.openxmlformats.org/officeDocument/2006/relationships/image" Target="../media/image7.png"/><Relationship Id="rId7" Type="http://schemas.openxmlformats.org/officeDocument/2006/relationships/image" Target="../media/image122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8.png"/><Relationship Id="rId9" Type="http://schemas.openxmlformats.org/officeDocument/2006/relationships/image" Target="../media/image12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34.jpg"/><Relationship Id="rId3" Type="http://schemas.openxmlformats.org/officeDocument/2006/relationships/image" Target="../media/image7.png"/><Relationship Id="rId7" Type="http://schemas.openxmlformats.org/officeDocument/2006/relationships/image" Target="../media/image128.png"/><Relationship Id="rId12" Type="http://schemas.openxmlformats.org/officeDocument/2006/relationships/image" Target="../media/image133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jpg"/><Relationship Id="rId10" Type="http://schemas.openxmlformats.org/officeDocument/2006/relationships/image" Target="../media/image131.png"/><Relationship Id="rId4" Type="http://schemas.openxmlformats.org/officeDocument/2006/relationships/image" Target="../media/image8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0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jpg"/><Relationship Id="rId5" Type="http://schemas.openxmlformats.org/officeDocument/2006/relationships/image" Target="../media/image138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4.jp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3" Type="http://schemas.openxmlformats.org/officeDocument/2006/relationships/image" Target="../media/image7.png"/><Relationship Id="rId7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8.png"/><Relationship Id="rId9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5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jpg"/><Relationship Id="rId4" Type="http://schemas.openxmlformats.org/officeDocument/2006/relationships/image" Target="../media/image8.png"/><Relationship Id="rId9" Type="http://schemas.openxmlformats.org/officeDocument/2006/relationships/image" Target="../media/image1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jpg"/><Relationship Id="rId4" Type="http://schemas.openxmlformats.org/officeDocument/2006/relationships/image" Target="../media/image8.png"/><Relationship Id="rId9" Type="http://schemas.openxmlformats.org/officeDocument/2006/relationships/image" Target="../media/image1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4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7.png"/><Relationship Id="rId7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8.png"/><Relationship Id="rId9" Type="http://schemas.openxmlformats.org/officeDocument/2006/relationships/image" Target="../media/image180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g"/><Relationship Id="rId3" Type="http://schemas.openxmlformats.org/officeDocument/2006/relationships/image" Target="../media/image7.png"/><Relationship Id="rId7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g"/><Relationship Id="rId3" Type="http://schemas.openxmlformats.org/officeDocument/2006/relationships/image" Target="../media/image7.png"/><Relationship Id="rId7" Type="http://schemas.openxmlformats.org/officeDocument/2006/relationships/image" Target="../media/image19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3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20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7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9.jp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watch?v=ZY6eBxyEOq0" TargetMode="External"/><Relationship Id="rId5" Type="http://schemas.openxmlformats.org/officeDocument/2006/relationships/image" Target="../media/image212.jp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4.jp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.jpg"/><Relationship Id="rId5" Type="http://schemas.openxmlformats.org/officeDocument/2006/relationships/image" Target="../media/image216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jpg"/><Relationship Id="rId18" Type="http://schemas.openxmlformats.org/officeDocument/2006/relationships/image" Target="../media/image232.png"/><Relationship Id="rId3" Type="http://schemas.openxmlformats.org/officeDocument/2006/relationships/image" Target="../media/image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image" Target="../media/image218.png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19" Type="http://schemas.openxmlformats.org/officeDocument/2006/relationships/image" Target="../media/image233.png"/><Relationship Id="rId4" Type="http://schemas.openxmlformats.org/officeDocument/2006/relationships/image" Target="../media/image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6.png"/><Relationship Id="rId5" Type="http://schemas.openxmlformats.org/officeDocument/2006/relationships/image" Target="../media/image238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jpg"/><Relationship Id="rId5" Type="http://schemas.openxmlformats.org/officeDocument/2006/relationships/image" Target="../media/image240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4.jp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jp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jp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4.jpg"/><Relationship Id="rId5" Type="http://schemas.openxmlformats.org/officeDocument/2006/relationships/image" Target="../media/image23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9.jp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8.jp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forward.com/" TargetMode="External"/><Relationship Id="rId5" Type="http://schemas.openxmlformats.org/officeDocument/2006/relationships/image" Target="../media/image257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g"/><Relationship Id="rId5" Type="http://schemas.openxmlformats.org/officeDocument/2006/relationships/image" Target="../media/image257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hyperlink" Target="http://www.amazon.com/Sesame-Workshop-Street/dp/B073XBBWRQ" TargetMode="External"/><Relationship Id="rId4" Type="http://schemas.openxmlformats.org/officeDocument/2006/relationships/image" Target="../media/image261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7.png"/><Relationship Id="rId7" Type="http://schemas.openxmlformats.org/officeDocument/2006/relationships/hyperlink" Target="http://www.amazon.com/Shanthan-Kesharaju-1-2-3-Math/dp/B01AVQLZQ0" TargetMode="External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jpg"/><Relationship Id="rId5" Type="http://schemas.openxmlformats.org/officeDocument/2006/relationships/image" Target="../media/image264.jp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jp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9.jp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zumepizza.com/" TargetMode="External"/><Relationship Id="rId5" Type="http://schemas.openxmlformats.org/officeDocument/2006/relationships/image" Target="../media/image271.jp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jpg"/><Relationship Id="rId5" Type="http://schemas.openxmlformats.org/officeDocument/2006/relationships/image" Target="../media/image27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jpg"/><Relationship Id="rId5" Type="http://schemas.openxmlformats.org/officeDocument/2006/relationships/image" Target="../media/image272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jpg"/><Relationship Id="rId5" Type="http://schemas.openxmlformats.org/officeDocument/2006/relationships/image" Target="../media/image272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hyperlink" Target="http://www.inkitt.com/" TargetMode="External"/><Relationship Id="rId4" Type="http://schemas.openxmlformats.org/officeDocument/2006/relationships/image" Target="../media/image281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2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jpg"/><Relationship Id="rId5" Type="http://schemas.openxmlformats.org/officeDocument/2006/relationships/image" Target="../media/image282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8.jpg"/><Relationship Id="rId5" Type="http://schemas.openxmlformats.org/officeDocument/2006/relationships/image" Target="../media/image282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jpg"/><Relationship Id="rId5" Type="http://schemas.openxmlformats.org/officeDocument/2006/relationships/image" Target="../media/image290.pn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25.png"/><Relationship Id="rId10" Type="http://schemas.openxmlformats.org/officeDocument/2006/relationships/image" Target="../media/image47.jpg"/><Relationship Id="rId4" Type="http://schemas.openxmlformats.org/officeDocument/2006/relationships/image" Target="../media/image8.png"/><Relationship Id="rId9" Type="http://schemas.openxmlformats.org/officeDocument/2006/relationships/image" Target="../media/image4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5.jp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4.jpg"/><Relationship Id="rId5" Type="http://schemas.openxmlformats.org/officeDocument/2006/relationships/image" Target="../media/image290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chosun.com/site/data/html_dir/2017/01/12/2017011200289.html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://www.yoonsupchoi.com/2017/03/05/manipal-watson-for-oncology" TargetMode="External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jpg"/><Relationship Id="rId5" Type="http://schemas.openxmlformats.org/officeDocument/2006/relationships/image" Target="../media/image290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9.jpg"/><Relationship Id="rId5" Type="http://schemas.openxmlformats.org/officeDocument/2006/relationships/image" Target="../media/image290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loter.net/archives/289626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30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07.jpg"/><Relationship Id="rId4" Type="http://schemas.openxmlformats.org/officeDocument/2006/relationships/image" Target="../media/image8.png"/><Relationship Id="rId9" Type="http://schemas.openxmlformats.org/officeDocument/2006/relationships/image" Target="../media/image30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31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5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image" Target="../media/image5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320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324.jp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3.jpg"/><Relationship Id="rId5" Type="http://schemas.openxmlformats.org/officeDocument/2006/relationships/image" Target="../media/image322.jpg"/><Relationship Id="rId10" Type="http://schemas.openxmlformats.org/officeDocument/2006/relationships/image" Target="../media/image301.png"/><Relationship Id="rId4" Type="http://schemas.openxmlformats.org/officeDocument/2006/relationships/image" Target="../media/image8.png"/><Relationship Id="rId9" Type="http://schemas.openxmlformats.org/officeDocument/2006/relationships/image" Target="../media/image3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jpg"/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9" y="7346239"/>
            <a:ext cx="109513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375283" y="446278"/>
            <a:ext cx="448945" cy="287655"/>
            <a:chOff x="1375283" y="446278"/>
            <a:chExt cx="448945" cy="28765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5283" y="487553"/>
              <a:ext cx="155320" cy="219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4861" y="446278"/>
              <a:ext cx="269239" cy="28714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54783" y="446278"/>
            <a:ext cx="537718" cy="2804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56839" y="444754"/>
            <a:ext cx="535813" cy="2886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05355" y="1733050"/>
            <a:ext cx="6831639" cy="4961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5895"/>
            <a:ext cx="158281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60424" y="389382"/>
            <a:ext cx="4413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000000"/>
                </a:solidFill>
                <a:latin typeface="맑은 고딕"/>
                <a:cs typeface="맑은 고딕"/>
              </a:rPr>
              <a:t>AI</a:t>
            </a:r>
            <a:r>
              <a:rPr sz="2400" b="0" spc="-40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400" b="0" spc="-15" dirty="0">
                <a:solidFill>
                  <a:srgbClr val="000000"/>
                </a:solidFill>
                <a:latin typeface="맑은 고딕"/>
                <a:cs typeface="맑은 고딕"/>
              </a:rPr>
              <a:t>Manhattan</a:t>
            </a:r>
            <a:r>
              <a:rPr sz="2400" b="0" spc="-30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400" b="0" spc="-15" dirty="0">
                <a:solidFill>
                  <a:srgbClr val="000000"/>
                </a:solidFill>
                <a:latin typeface="맑은 고딕"/>
                <a:cs typeface="맑은 고딕"/>
              </a:rPr>
              <a:t>Project</a:t>
            </a:r>
            <a:r>
              <a:rPr sz="2400" b="0" spc="-30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400" b="0" spc="-35" dirty="0">
                <a:solidFill>
                  <a:srgbClr val="000000"/>
                </a:solidFill>
                <a:latin typeface="맑은 고딕"/>
                <a:cs typeface="맑은 고딕"/>
              </a:rPr>
              <a:t>of</a:t>
            </a:r>
            <a:r>
              <a:rPr sz="2400" b="0" spc="-20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400" b="0" spc="-15" dirty="0">
                <a:solidFill>
                  <a:srgbClr val="000000"/>
                </a:solidFill>
                <a:latin typeface="맑은 고딕"/>
                <a:cs typeface="맑은 고딕"/>
              </a:rPr>
              <a:t>Google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3289" y="1011707"/>
            <a:ext cx="6773545" cy="313055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1095"/>
              </a:spcBef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1600" b="1" spc="-45" dirty="0">
                <a:latin typeface="맑은 고딕"/>
                <a:cs typeface="맑은 고딕"/>
              </a:rPr>
              <a:t>인공지능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맨해튼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프로젝트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(AI</a:t>
            </a:r>
            <a:r>
              <a:rPr sz="1600" b="1" spc="-1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Manhattan</a:t>
            </a:r>
            <a:r>
              <a:rPr sz="1600" b="1" spc="3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Project)</a:t>
            </a:r>
            <a:endParaRPr sz="1600">
              <a:latin typeface="맑은 고딕"/>
              <a:cs typeface="맑은 고딕"/>
            </a:endParaRPr>
          </a:p>
          <a:p>
            <a:pPr marL="523240" lvl="1" indent="-156210">
              <a:lnSpc>
                <a:spcPct val="100000"/>
              </a:lnSpc>
              <a:spcBef>
                <a:spcPts val="994"/>
              </a:spcBef>
              <a:buChar char="-"/>
              <a:tabLst>
                <a:tab pos="523875" algn="l"/>
              </a:tabLst>
            </a:pPr>
            <a:r>
              <a:rPr sz="1600" spc="-35" dirty="0">
                <a:latin typeface="맑은 고딕"/>
                <a:cs typeface="맑은 고딕"/>
              </a:rPr>
              <a:t>인공지능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기술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개발을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위한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구글의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세기적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프로젝트</a:t>
            </a:r>
            <a:endParaRPr sz="1600">
              <a:latin typeface="맑은 고딕"/>
              <a:cs typeface="맑은 고딕"/>
            </a:endParaRPr>
          </a:p>
          <a:p>
            <a:pPr marL="523240" lvl="1" indent="-156210">
              <a:lnSpc>
                <a:spcPct val="100000"/>
              </a:lnSpc>
              <a:spcBef>
                <a:spcPts val="805"/>
              </a:spcBef>
              <a:buChar char="-"/>
              <a:tabLst>
                <a:tab pos="523875" algn="l"/>
              </a:tabLst>
            </a:pPr>
            <a:r>
              <a:rPr sz="1600" spc="-25" dirty="0">
                <a:latin typeface="맑은 고딕"/>
                <a:cs typeface="맑은 고딕"/>
              </a:rPr>
              <a:t>관련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IT</a:t>
            </a:r>
            <a:r>
              <a:rPr sz="1600" spc="-30" dirty="0">
                <a:latin typeface="맑은 고딕"/>
                <a:cs typeface="맑은 고딕"/>
              </a:rPr>
              <a:t> 기업과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전문가들을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확보하기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위한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거대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인수합병을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진행</a:t>
            </a:r>
            <a:endParaRPr sz="16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75"/>
              </a:spcBef>
              <a:buFont typeface=""/>
              <a:buChar char="-"/>
            </a:pPr>
            <a:endParaRPr sz="215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2400" spc="-7" baseline="1736" dirty="0">
                <a:latin typeface="맑은 고딕"/>
                <a:cs typeface="맑은 고딕"/>
              </a:rPr>
              <a:t>1000명</a:t>
            </a:r>
            <a:r>
              <a:rPr sz="2400" spc="172" baseline="1736" dirty="0">
                <a:latin typeface="맑은 고딕"/>
                <a:cs typeface="맑은 고딕"/>
              </a:rPr>
              <a:t> </a:t>
            </a:r>
            <a:r>
              <a:rPr sz="2400" spc="-37" baseline="1736" dirty="0">
                <a:latin typeface="맑은 고딕"/>
                <a:cs typeface="맑은 고딕"/>
              </a:rPr>
              <a:t>이상의</a:t>
            </a:r>
            <a:r>
              <a:rPr sz="2400" spc="89" baseline="1736" dirty="0">
                <a:latin typeface="맑은 고딕"/>
                <a:cs typeface="맑은 고딕"/>
              </a:rPr>
              <a:t> </a:t>
            </a:r>
            <a:r>
              <a:rPr sz="2400" spc="-37" baseline="1736" dirty="0">
                <a:latin typeface="맑은 고딕"/>
                <a:cs typeface="맑은 고딕"/>
              </a:rPr>
              <a:t>인력이</a:t>
            </a:r>
            <a:r>
              <a:rPr sz="2400" spc="82" baseline="1736" dirty="0">
                <a:latin typeface="맑은 고딕"/>
                <a:cs typeface="맑은 고딕"/>
              </a:rPr>
              <a:t> </a:t>
            </a:r>
            <a:r>
              <a:rPr sz="2400" spc="-37" baseline="1736" dirty="0">
                <a:latin typeface="맑은 고딕"/>
                <a:cs typeface="맑은 고딕"/>
              </a:rPr>
              <a:t>구글의</a:t>
            </a:r>
            <a:r>
              <a:rPr sz="2400" spc="82" baseline="1736" dirty="0">
                <a:latin typeface="맑은 고딕"/>
                <a:cs typeface="맑은 고딕"/>
              </a:rPr>
              <a:t> </a:t>
            </a:r>
            <a:r>
              <a:rPr sz="2400" spc="-37" baseline="1736" dirty="0">
                <a:latin typeface="맑은 고딕"/>
                <a:cs typeface="맑은 고딕"/>
              </a:rPr>
              <a:t>인공지능/머신러닝</a:t>
            </a:r>
            <a:r>
              <a:rPr sz="2400" spc="75" baseline="1736" dirty="0">
                <a:latin typeface="맑은 고딕"/>
                <a:cs typeface="맑은 고딕"/>
              </a:rPr>
              <a:t> </a:t>
            </a:r>
            <a:r>
              <a:rPr sz="2400" spc="-30" baseline="1736" dirty="0">
                <a:latin typeface="맑은 고딕"/>
                <a:cs typeface="맑은 고딕"/>
              </a:rPr>
              <a:t>연구</a:t>
            </a:r>
            <a:r>
              <a:rPr sz="2400" spc="82" baseline="1736" dirty="0">
                <a:latin typeface="맑은 고딕"/>
                <a:cs typeface="맑은 고딕"/>
              </a:rPr>
              <a:t> </a:t>
            </a:r>
            <a:r>
              <a:rPr sz="2400" spc="-30" baseline="1736" dirty="0">
                <a:latin typeface="맑은 고딕"/>
                <a:cs typeface="맑은 고딕"/>
              </a:rPr>
              <a:t>진행</a:t>
            </a:r>
            <a:r>
              <a:rPr sz="2400" spc="89" baseline="1736" dirty="0">
                <a:latin typeface="맑은 고딕"/>
                <a:cs typeface="맑은 고딕"/>
              </a:rPr>
              <a:t> </a:t>
            </a:r>
            <a:r>
              <a:rPr sz="2400" spc="-7" baseline="1736" dirty="0">
                <a:latin typeface="맑은 고딕"/>
                <a:cs typeface="맑은 고딕"/>
              </a:rPr>
              <a:t>중</a:t>
            </a:r>
            <a:r>
              <a:rPr sz="2400" spc="89" baseline="1736" dirty="0">
                <a:latin typeface="맑은 고딕"/>
                <a:cs typeface="맑은 고딕"/>
              </a:rPr>
              <a:t> </a:t>
            </a:r>
            <a:r>
              <a:rPr sz="1575" spc="-22" baseline="2645" dirty="0">
                <a:latin typeface="맑은 고딕"/>
                <a:cs typeface="맑은 고딕"/>
              </a:rPr>
              <a:t>(아주경제)</a:t>
            </a:r>
            <a:endParaRPr sz="1575" baseline="2645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spcBef>
                <a:spcPts val="1105"/>
              </a:spcBef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1600" spc="-5" dirty="0">
                <a:latin typeface="맑은 고딕"/>
                <a:cs typeface="맑은 고딕"/>
              </a:rPr>
              <a:t>2014년</a:t>
            </a:r>
            <a:r>
              <a:rPr sz="1600" spc="11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1월</a:t>
            </a:r>
            <a:r>
              <a:rPr sz="1600" spc="8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Deep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Mind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인수</a:t>
            </a:r>
            <a:r>
              <a:rPr sz="1600" spc="6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(6억</a:t>
            </a:r>
            <a:r>
              <a:rPr sz="1600" spc="6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5000만</a:t>
            </a:r>
            <a:r>
              <a:rPr sz="1600" spc="114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달러)</a:t>
            </a:r>
            <a:endParaRPr sz="160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spcBef>
                <a:spcPts val="1090"/>
              </a:spcBef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1600" spc="-5" dirty="0">
                <a:latin typeface="맑은 고딕"/>
                <a:cs typeface="맑은 고딕"/>
              </a:rPr>
              <a:t>2014년</a:t>
            </a:r>
            <a:r>
              <a:rPr sz="1600" spc="11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1월</a:t>
            </a:r>
            <a:r>
              <a:rPr sz="1600" spc="7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Nest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Labs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인수</a:t>
            </a:r>
            <a:r>
              <a:rPr sz="1600" spc="5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(32억</a:t>
            </a:r>
            <a:r>
              <a:rPr sz="1600" spc="95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달러)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00000"/>
              </a:buClr>
              <a:buFont typeface="MS Gothic"/>
              <a:buChar char="❑"/>
            </a:pPr>
            <a:endParaRPr sz="110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1600" spc="-20" dirty="0">
                <a:latin typeface="맑은 고딕"/>
                <a:cs typeface="맑은 고딕"/>
              </a:rPr>
              <a:t>기타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50여</a:t>
            </a:r>
            <a:r>
              <a:rPr sz="1600" spc="90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개의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인공지능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기업들이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맨해튼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프로젝트에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참여,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연구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진행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3023" y="2586228"/>
            <a:ext cx="1586483" cy="1524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19059" y="1562100"/>
            <a:ext cx="2439156" cy="80694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18203" y="5006340"/>
            <a:ext cx="2855976" cy="17023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91206" y="5196477"/>
            <a:ext cx="2052893" cy="163561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4979" y="1202436"/>
            <a:ext cx="3287268" cy="16062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49779" y="3041904"/>
            <a:ext cx="6743700" cy="358749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94077" y="1700529"/>
            <a:ext cx="310451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치매</a:t>
            </a:r>
            <a:r>
              <a:rPr sz="2900" b="0" spc="-3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예측</a:t>
            </a:r>
            <a:r>
              <a:rPr sz="2900" b="0" spc="-3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dirty="0">
                <a:solidFill>
                  <a:srgbClr val="34A4DA"/>
                </a:solidFill>
              </a:rPr>
              <a:t>,</a:t>
            </a:r>
            <a:r>
              <a:rPr sz="2900" spc="-25" dirty="0">
                <a:solidFill>
                  <a:srgbClr val="34A4DA"/>
                </a:solidFill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마젠타</a:t>
            </a:r>
            <a:endParaRPr sz="2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627149"/>
            <a:ext cx="8018145" cy="49288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790"/>
              </a:spcBef>
              <a:buAutoNum type="arabicPeriod" startAt="41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졸음운전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다이이치교통산업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운전자의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심박수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운전자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태도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주행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모습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수집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42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다이어트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분야</a:t>
            </a:r>
            <a:endParaRPr sz="1650">
              <a:latin typeface="맑은 고딕"/>
              <a:cs typeface="맑은 고딕"/>
            </a:endParaRPr>
          </a:p>
          <a:p>
            <a:pPr marL="396240" marR="668020">
              <a:lnSpc>
                <a:spcPct val="126899"/>
              </a:lnSpc>
              <a:spcBef>
                <a:spcPts val="16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비만치료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전문기업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‘365cm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네트웍스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흡입기술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‘MAIL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시스템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지방흡입술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집도의의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수술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동작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저장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및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43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영상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조작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워싱턴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대학교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음성에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맞춘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립싱크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개발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음성만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같은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영상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제작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44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드레스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제작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5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마르케사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IBM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과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협업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인공지능을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감정을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표현한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드레스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제작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45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번역기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번역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네이버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파파고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시스트란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vs.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번역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대결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인간이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승리했지만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평가와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번역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환경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공정성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논란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4052" y="1905000"/>
            <a:ext cx="3902099" cy="48935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11496" y="2439924"/>
            <a:ext cx="4375404" cy="126796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11496" y="4114800"/>
            <a:ext cx="4375404" cy="1740408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84580" y="1267205"/>
            <a:ext cx="310515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영상</a:t>
            </a:r>
            <a:r>
              <a:rPr sz="2900" b="0" spc="-3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조작</a:t>
            </a:r>
            <a:r>
              <a:rPr sz="2900" b="0" spc="-3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dirty="0">
                <a:solidFill>
                  <a:srgbClr val="34A4DA"/>
                </a:solidFill>
              </a:rPr>
              <a:t>,</a:t>
            </a:r>
            <a:r>
              <a:rPr sz="2900" spc="-25" dirty="0">
                <a:solidFill>
                  <a:srgbClr val="34A4DA"/>
                </a:solidFill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번역기</a:t>
            </a:r>
            <a:endParaRPr sz="2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74224" y="7345895"/>
            <a:ext cx="207645" cy="65405"/>
          </a:xfrm>
          <a:custGeom>
            <a:avLst/>
            <a:gdLst/>
            <a:ahLst/>
            <a:cxnLst/>
            <a:rect l="l" t="t" r="r" b="b"/>
            <a:pathLst>
              <a:path w="207645" h="65404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207645" h="65404">
                <a:moveTo>
                  <a:pt x="61087" y="0"/>
                </a:moveTo>
                <a:lnTo>
                  <a:pt x="58293" y="0"/>
                </a:lnTo>
                <a:lnTo>
                  <a:pt x="56134" y="1892"/>
                </a:lnTo>
                <a:lnTo>
                  <a:pt x="53340" y="3848"/>
                </a:lnTo>
                <a:lnTo>
                  <a:pt x="49657" y="5867"/>
                </a:lnTo>
                <a:lnTo>
                  <a:pt x="46101" y="7899"/>
                </a:lnTo>
                <a:lnTo>
                  <a:pt x="42672" y="9347"/>
                </a:lnTo>
                <a:lnTo>
                  <a:pt x="39497" y="10223"/>
                </a:lnTo>
                <a:lnTo>
                  <a:pt x="39497" y="17564"/>
                </a:lnTo>
                <a:lnTo>
                  <a:pt x="54229" y="10058"/>
                </a:lnTo>
                <a:lnTo>
                  <a:pt x="54229" y="64909"/>
                </a:lnTo>
                <a:lnTo>
                  <a:pt x="61087" y="64909"/>
                </a:lnTo>
                <a:lnTo>
                  <a:pt x="61087" y="10058"/>
                </a:lnTo>
                <a:lnTo>
                  <a:pt x="61087" y="0"/>
                </a:lnTo>
                <a:close/>
              </a:path>
              <a:path w="207645" h="65404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207645" h="65404">
                <a:moveTo>
                  <a:pt x="158623" y="0"/>
                </a:moveTo>
                <a:lnTo>
                  <a:pt x="155829" y="0"/>
                </a:lnTo>
                <a:lnTo>
                  <a:pt x="153670" y="1892"/>
                </a:lnTo>
                <a:lnTo>
                  <a:pt x="150876" y="3848"/>
                </a:lnTo>
                <a:lnTo>
                  <a:pt x="147193" y="5867"/>
                </a:lnTo>
                <a:lnTo>
                  <a:pt x="143637" y="7899"/>
                </a:lnTo>
                <a:lnTo>
                  <a:pt x="140208" y="9347"/>
                </a:lnTo>
                <a:lnTo>
                  <a:pt x="137033" y="10223"/>
                </a:lnTo>
                <a:lnTo>
                  <a:pt x="137033" y="17564"/>
                </a:lnTo>
                <a:lnTo>
                  <a:pt x="151765" y="10058"/>
                </a:lnTo>
                <a:lnTo>
                  <a:pt x="151765" y="64909"/>
                </a:lnTo>
                <a:lnTo>
                  <a:pt x="158623" y="64909"/>
                </a:lnTo>
                <a:lnTo>
                  <a:pt x="158623" y="10058"/>
                </a:lnTo>
                <a:lnTo>
                  <a:pt x="158623" y="0"/>
                </a:lnTo>
                <a:close/>
              </a:path>
              <a:path w="207645" h="65404">
                <a:moveTo>
                  <a:pt x="207048" y="36868"/>
                </a:moveTo>
                <a:lnTo>
                  <a:pt x="182880" y="36868"/>
                </a:lnTo>
                <a:lnTo>
                  <a:pt x="182880" y="42341"/>
                </a:lnTo>
                <a:lnTo>
                  <a:pt x="207048" y="42341"/>
                </a:lnTo>
                <a:lnTo>
                  <a:pt x="207048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618132"/>
            <a:ext cx="8239125" cy="481266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930"/>
              </a:spcBef>
              <a:buAutoNum type="arabicPeriod" startAt="46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채용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도우미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83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리쿠르트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헤이스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인력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정보에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바탕해서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헤드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헌터의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업무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경감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3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47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목소리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재현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83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스타트업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라이어버드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60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초의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음성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목소리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재현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감정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표현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가능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48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신용카드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거래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승인</a:t>
            </a:r>
            <a:endParaRPr sz="1650">
              <a:latin typeface="맑은 고딕"/>
              <a:cs typeface="맑은 고딕"/>
            </a:endParaRPr>
          </a:p>
          <a:p>
            <a:pPr marL="414020" marR="1318895">
              <a:lnSpc>
                <a:spcPct val="141400"/>
              </a:lnSpc>
              <a:spcBef>
                <a:spcPts val="1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마스터카드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디시전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인텔리전스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’.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고객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거래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점수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거래를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분석하고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산출된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정보를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바탕으로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승인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여부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결정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3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49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영화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선호도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83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디즈니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리서치팀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단편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이야기를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평가할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신경망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연구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50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미인대회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심사위원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835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뷰티닷에이아이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로봇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판정단으로만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구성된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미인대회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백인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편향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논란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49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35296" y="1158240"/>
            <a:ext cx="4604004" cy="24643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0932" y="3817620"/>
            <a:ext cx="8287511" cy="318820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89456" y="1407617"/>
            <a:ext cx="3843654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0" dirty="0">
                <a:solidFill>
                  <a:srgbClr val="34A4DA"/>
                </a:solidFill>
                <a:latin typeface="맑은 고딕"/>
                <a:cs typeface="맑은 고딕"/>
              </a:rPr>
              <a:t>미인대회</a:t>
            </a:r>
            <a:r>
              <a:rPr sz="2900" b="0" spc="-4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dirty="0">
                <a:solidFill>
                  <a:srgbClr val="34A4DA"/>
                </a:solidFill>
              </a:rPr>
              <a:t>,</a:t>
            </a:r>
            <a:r>
              <a:rPr sz="2900" spc="-20" dirty="0">
                <a:solidFill>
                  <a:srgbClr val="34A4DA"/>
                </a:solidFill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목소리</a:t>
            </a:r>
            <a:r>
              <a:rPr sz="2900" b="0" spc="-3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spc="10" dirty="0">
                <a:solidFill>
                  <a:srgbClr val="34A4DA"/>
                </a:solidFill>
                <a:latin typeface="맑은 고딕"/>
                <a:cs typeface="맑은 고딕"/>
              </a:rPr>
              <a:t>재현</a:t>
            </a:r>
            <a:endParaRPr sz="2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097280" y="1075944"/>
            <a:ext cx="8224520" cy="5991225"/>
            <a:chOff x="1097280" y="1075944"/>
            <a:chExt cx="8224520" cy="599122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280" y="1075944"/>
              <a:ext cx="5524500" cy="59908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95951" y="4876800"/>
              <a:ext cx="4126229" cy="635"/>
            </a:xfrm>
            <a:custGeom>
              <a:avLst/>
              <a:gdLst/>
              <a:ahLst/>
              <a:cxnLst/>
              <a:rect l="l" t="t" r="r" b="b"/>
              <a:pathLst>
                <a:path w="4126229" h="635">
                  <a:moveTo>
                    <a:pt x="0" y="126"/>
                  </a:moveTo>
                  <a:lnTo>
                    <a:pt x="4125722" y="0"/>
                  </a:lnTo>
                </a:path>
              </a:pathLst>
            </a:custGeom>
            <a:ln w="381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23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DEEP</a:t>
            </a:r>
            <a:r>
              <a:rPr spc="-30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57546" y="5096637"/>
            <a:ext cx="2943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34A4DA"/>
                </a:solidFill>
                <a:latin typeface="맑은 고딕"/>
                <a:cs typeface="맑은 고딕"/>
              </a:rPr>
              <a:t>OVERVI</a:t>
            </a:r>
            <a:r>
              <a:rPr sz="4000" b="1" spc="55" dirty="0">
                <a:solidFill>
                  <a:srgbClr val="34A4DA"/>
                </a:solidFill>
                <a:latin typeface="맑은 고딕"/>
                <a:cs typeface="맑은 고딕"/>
              </a:rPr>
              <a:t>E</a:t>
            </a:r>
            <a:r>
              <a:rPr sz="4000" b="1" spc="-5" dirty="0">
                <a:solidFill>
                  <a:srgbClr val="34A4DA"/>
                </a:solidFill>
                <a:latin typeface="맑은 고딕"/>
                <a:cs typeface="맑은 고딕"/>
              </a:rPr>
              <a:t>WS</a:t>
            </a:r>
            <a:endParaRPr sz="4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49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4580" y="1723771"/>
            <a:ext cx="548830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51785" algn="l"/>
              </a:tabLst>
            </a:pPr>
            <a:r>
              <a:rPr sz="2900" b="0" dirty="0">
                <a:solidFill>
                  <a:srgbClr val="34A4DA"/>
                </a:solidFill>
                <a:latin typeface="맑은 고딕"/>
                <a:cs typeface="맑은 고딕"/>
              </a:rPr>
              <a:t>머신러닝의</a:t>
            </a:r>
            <a:r>
              <a:rPr sz="2900" b="0" spc="-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dirty="0">
                <a:solidFill>
                  <a:srgbClr val="34A4DA"/>
                </a:solidFill>
                <a:latin typeface="맑은 고딕"/>
                <a:cs typeface="맑은 고딕"/>
              </a:rPr>
              <a:t>확산	</a:t>
            </a:r>
            <a:r>
              <a:rPr sz="2900" dirty="0">
                <a:solidFill>
                  <a:srgbClr val="34A4DA"/>
                </a:solidFill>
              </a:rPr>
              <a:t>-</a:t>
            </a:r>
            <a:r>
              <a:rPr sz="2900" spc="-40" dirty="0">
                <a:solidFill>
                  <a:srgbClr val="34A4DA"/>
                </a:solidFill>
              </a:rPr>
              <a:t> </a:t>
            </a:r>
            <a:r>
              <a:rPr sz="2900" b="0" dirty="0">
                <a:solidFill>
                  <a:srgbClr val="34A4DA"/>
                </a:solidFill>
                <a:latin typeface="맑은 고딕"/>
                <a:cs typeface="맑은 고딕"/>
              </a:rPr>
              <a:t>폭발적인</a:t>
            </a:r>
            <a:r>
              <a:rPr sz="2900" b="0" spc="-4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dirty="0">
                <a:solidFill>
                  <a:srgbClr val="34A4DA"/>
                </a:solidFill>
                <a:latin typeface="맑은 고딕"/>
                <a:cs typeface="맑은 고딕"/>
              </a:rPr>
              <a:t>증가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580" y="2737485"/>
            <a:ext cx="8455025" cy="1718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무어의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법칙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(Moore’s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Law)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으로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컴퓨팅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비용이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급격히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낮아져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지금은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최소한의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비용으로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강력한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컴퓨팅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성능을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폭넓게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이용할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새롭고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혁신적인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알고리즘이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더욱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빠른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결과를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제공한다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과학자들이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머신러닝을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효과적으로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적용하기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위한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이론과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실무지식을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축적했다.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1486" y="1208023"/>
            <a:ext cx="717423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dirty="0">
                <a:solidFill>
                  <a:srgbClr val="34A4DA"/>
                </a:solidFill>
              </a:rPr>
              <a:t>PROGRAMMING</a:t>
            </a:r>
            <a:r>
              <a:rPr sz="2900" spc="-25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LANGUAGES</a:t>
            </a:r>
            <a:r>
              <a:rPr sz="2900" spc="-25" dirty="0">
                <a:solidFill>
                  <a:srgbClr val="34A4DA"/>
                </a:solidFill>
              </a:rPr>
              <a:t> </a:t>
            </a:r>
            <a:r>
              <a:rPr sz="2900" spc="5" dirty="0">
                <a:solidFill>
                  <a:srgbClr val="34A4DA"/>
                </a:solidFill>
              </a:rPr>
              <a:t>-</a:t>
            </a:r>
            <a:r>
              <a:rPr sz="2900" spc="-5" dirty="0">
                <a:solidFill>
                  <a:srgbClr val="34A4DA"/>
                </a:solidFill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나무위키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2763" y="1977390"/>
            <a:ext cx="8904605" cy="4491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8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R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언어</a:t>
            </a:r>
            <a:endParaRPr sz="1650">
              <a:latin typeface="맑은 고딕"/>
              <a:cs typeface="맑은 고딕"/>
            </a:endParaRPr>
          </a:p>
          <a:p>
            <a:pPr marL="21590">
              <a:lnSpc>
                <a:spcPct val="100000"/>
              </a:lnSpc>
              <a:spcBef>
                <a:spcPts val="152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현재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가장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많이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쓰이는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통계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프로그래밍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언어이다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21590" marR="394970">
              <a:lnSpc>
                <a:spcPct val="126099"/>
              </a:lnSpc>
              <a:spcBef>
                <a:spcPts val="10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R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언어의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강점은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간단한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코딩으로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충분히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가능할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정도로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시각화된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데이터를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얻어내는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것에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이를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통해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파이프라인을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단축시키는데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많은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기여를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한다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4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7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파이썬</a:t>
            </a:r>
            <a:endParaRPr sz="1650">
              <a:latin typeface="맑은 고딕"/>
              <a:cs typeface="맑은 고딕"/>
            </a:endParaRPr>
          </a:p>
          <a:p>
            <a:pPr marL="21590" marR="301625">
              <a:lnSpc>
                <a:spcPct val="126400"/>
              </a:lnSpc>
              <a:spcBef>
                <a:spcPts val="229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R 언어에 이어 이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분야에서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두 번째로 많이 쓰이는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언어이며 , numpy 라이브러리를 써서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기계학습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알고리즘을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코딩하도록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도와준다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비록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R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언어보다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코딩에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다소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시간이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걸리지만,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파이썬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언어의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대표적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장점인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이식성이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다양한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분야에서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사용되어지며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endParaRPr sz="1650">
              <a:latin typeface="맑은 고딕"/>
              <a:cs typeface="맑은 고딕"/>
            </a:endParaRPr>
          </a:p>
          <a:p>
            <a:pPr marL="21590" marR="5080">
              <a:lnSpc>
                <a:spcPts val="2510"/>
              </a:lnSpc>
              <a:spcBef>
                <a:spcPts val="160"/>
              </a:spcBef>
            </a:pP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scipy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라이브러리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등을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추가하여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내부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변수의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계산을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하거나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Cython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등을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이용하여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알고리즘의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속도를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빠르게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하기에도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용이하다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7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Matlab</a:t>
            </a:r>
            <a:endParaRPr sz="1650">
              <a:latin typeface="맑은 고딕"/>
              <a:cs typeface="맑은 고딕"/>
            </a:endParaRPr>
          </a:p>
          <a:p>
            <a:pPr marL="21590">
              <a:lnSpc>
                <a:spcPct val="100000"/>
              </a:lnSpc>
              <a:spcBef>
                <a:spcPts val="123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수학적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정밀도가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어느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보장되는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언어이다보니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연구실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등에서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사용되어진다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7467" y="1871472"/>
            <a:ext cx="7313676" cy="45902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46480" y="1145235"/>
            <a:ext cx="6560184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20" dirty="0">
                <a:solidFill>
                  <a:srgbClr val="34A4DA"/>
                </a:solidFill>
              </a:rPr>
              <a:t>ELON</a:t>
            </a:r>
            <a:r>
              <a:rPr sz="2900" spc="-15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MUSK</a:t>
            </a:r>
            <a:r>
              <a:rPr sz="2900" spc="-5" dirty="0">
                <a:solidFill>
                  <a:srgbClr val="34A4DA"/>
                </a:solidFill>
              </a:rPr>
              <a:t> </a:t>
            </a:r>
            <a:r>
              <a:rPr sz="2900" spc="-15" dirty="0">
                <a:solidFill>
                  <a:srgbClr val="34A4DA"/>
                </a:solidFill>
              </a:rPr>
              <a:t>VS.</a:t>
            </a:r>
            <a:r>
              <a:rPr sz="2900" spc="-5" dirty="0">
                <a:solidFill>
                  <a:srgbClr val="34A4DA"/>
                </a:solidFill>
              </a:rPr>
              <a:t> MARK</a:t>
            </a:r>
            <a:r>
              <a:rPr sz="2900" spc="10" dirty="0">
                <a:solidFill>
                  <a:srgbClr val="34A4DA"/>
                </a:solidFill>
              </a:rPr>
              <a:t> </a:t>
            </a:r>
            <a:r>
              <a:rPr sz="2900" spc="-10" dirty="0">
                <a:solidFill>
                  <a:srgbClr val="34A4DA"/>
                </a:solidFill>
              </a:rPr>
              <a:t>ZUCKERBERG</a:t>
            </a:r>
            <a:endParaRPr sz="2900"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49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4580" y="1530222"/>
            <a:ext cx="359156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" dirty="0">
                <a:solidFill>
                  <a:srgbClr val="34A4DA"/>
                </a:solidFill>
              </a:rPr>
              <a:t>MARK</a:t>
            </a:r>
            <a:r>
              <a:rPr sz="2900" spc="-35" dirty="0">
                <a:solidFill>
                  <a:srgbClr val="34A4DA"/>
                </a:solidFill>
              </a:rPr>
              <a:t> </a:t>
            </a:r>
            <a:r>
              <a:rPr sz="2900" spc="-10" dirty="0">
                <a:solidFill>
                  <a:srgbClr val="34A4DA"/>
                </a:solidFill>
              </a:rPr>
              <a:t>ZUCKERBERG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1084580" y="2718308"/>
            <a:ext cx="8597900" cy="2310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내가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AI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낙관적인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하나는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(AI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다양한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분야의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시스템을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개선하기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위한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기초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연구를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더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잘할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있게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한다는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점이다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질병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진단에서부터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건강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유지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안전한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자율주행차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당신의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뉴스피드에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나은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콘텐츠를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보여주는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것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연관성이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높은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검색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결과를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제공하는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것까지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여러분야의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시스템을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개선할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우리가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우리의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AI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방법을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향상시킬때마다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매번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시스템이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더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나아진다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세상을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더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좋게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만들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가능성이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5895"/>
            <a:ext cx="158281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92200" y="1193368"/>
            <a:ext cx="63696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30" dirty="0">
                <a:latin typeface="맑은 고딕"/>
                <a:cs typeface="맑은 고딕"/>
              </a:rPr>
              <a:t>현재</a:t>
            </a:r>
            <a:r>
              <a:rPr sz="1600" b="1" spc="3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인공지능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기술은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분야를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가리지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않고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다양하게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이용되고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있음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49895" y="4686300"/>
            <a:ext cx="1527048" cy="18592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2811" y="2255520"/>
            <a:ext cx="2613427" cy="16748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42617" y="1983486"/>
            <a:ext cx="1952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</a:t>
            </a:r>
            <a:r>
              <a:rPr sz="1200" spc="-265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스마</a:t>
            </a:r>
            <a:r>
              <a:rPr sz="1200" dirty="0">
                <a:latin typeface="맑은 고딕"/>
                <a:cs typeface="맑은 고딕"/>
              </a:rPr>
              <a:t>트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팩토</a:t>
            </a:r>
            <a:r>
              <a:rPr sz="1200" dirty="0">
                <a:latin typeface="맑은 고딕"/>
                <a:cs typeface="맑은 고딕"/>
              </a:rPr>
              <a:t>리</a:t>
            </a:r>
            <a:r>
              <a:rPr sz="1200" spc="45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적</a:t>
            </a:r>
            <a:r>
              <a:rPr sz="1200" dirty="0">
                <a:latin typeface="맑은 고딕"/>
                <a:cs typeface="맑은 고딕"/>
              </a:rPr>
              <a:t>용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35" dirty="0">
                <a:latin typeface="맑은 고딕"/>
                <a:cs typeface="맑은 고딕"/>
              </a:rPr>
              <a:t>사례</a:t>
            </a:r>
            <a:r>
              <a:rPr sz="1200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7888" y="4622292"/>
            <a:ext cx="2429256" cy="212140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818379" y="4295013"/>
            <a:ext cx="1801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</a:t>
            </a:r>
            <a:r>
              <a:rPr sz="1200" spc="-27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핀테</a:t>
            </a:r>
            <a:r>
              <a:rPr sz="1200" dirty="0">
                <a:latin typeface="맑은 고딕"/>
                <a:cs typeface="맑은 고딕"/>
              </a:rPr>
              <a:t>크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업</a:t>
            </a:r>
            <a:r>
              <a:rPr sz="1200" dirty="0">
                <a:latin typeface="맑은 고딕"/>
                <a:cs typeface="맑은 고딕"/>
              </a:rPr>
              <a:t>체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챗</a:t>
            </a:r>
            <a:r>
              <a:rPr sz="1200" dirty="0">
                <a:latin typeface="맑은 고딕"/>
                <a:cs typeface="맑은 고딕"/>
              </a:rPr>
              <a:t>봇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35" dirty="0">
                <a:latin typeface="맑은 고딕"/>
                <a:cs typeface="맑은 고딕"/>
              </a:rPr>
              <a:t>예시</a:t>
            </a:r>
            <a:r>
              <a:rPr sz="1200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2397" y="4610100"/>
            <a:ext cx="2565167" cy="211362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950847" y="4295013"/>
            <a:ext cx="1443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맑은 고딕"/>
                <a:cs typeface="맑은 고딕"/>
              </a:rPr>
              <a:t>&lt;영유아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spc="-15" dirty="0">
                <a:latin typeface="맑은 고딕"/>
                <a:cs typeface="맑은 고딕"/>
              </a:rPr>
              <a:t>발열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20" dirty="0">
                <a:latin typeface="맑은 고딕"/>
                <a:cs typeface="맑은 고딕"/>
              </a:rPr>
              <a:t>관리&gt;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37888" y="2255520"/>
            <a:ext cx="2429256" cy="162915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818379" y="1981961"/>
            <a:ext cx="18345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</a:t>
            </a:r>
            <a:r>
              <a:rPr sz="1200" spc="-27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구글</a:t>
            </a:r>
            <a:r>
              <a:rPr sz="1200" dirty="0">
                <a:latin typeface="맑은 고딕"/>
                <a:cs typeface="맑은 고딕"/>
              </a:rPr>
              <a:t>의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자율주행자동차&gt;</a:t>
            </a:r>
            <a:endParaRPr sz="1200">
              <a:latin typeface="맑은 고딕"/>
              <a:cs typeface="맑은 고딕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81316" y="2255520"/>
            <a:ext cx="1958339" cy="16291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734427" y="1980057"/>
            <a:ext cx="1292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</a:t>
            </a:r>
            <a:r>
              <a:rPr sz="1200" spc="-27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금</a:t>
            </a:r>
            <a:r>
              <a:rPr sz="1200" dirty="0">
                <a:latin typeface="맑은 고딕"/>
                <a:cs typeface="맑은 고딕"/>
              </a:rPr>
              <a:t>융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지</a:t>
            </a:r>
            <a:r>
              <a:rPr sz="1200" dirty="0">
                <a:latin typeface="맑은 고딕"/>
                <a:cs typeface="맑은 고딕"/>
              </a:rPr>
              <a:t>표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35" dirty="0">
                <a:latin typeface="맑은 고딕"/>
                <a:cs typeface="맑은 고딕"/>
              </a:rPr>
              <a:t>예측</a:t>
            </a:r>
            <a:r>
              <a:rPr sz="1200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46340" y="4295013"/>
            <a:ext cx="1862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</a:t>
            </a:r>
            <a:r>
              <a:rPr sz="1200" spc="-27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음</a:t>
            </a:r>
            <a:r>
              <a:rPr sz="1200" dirty="0">
                <a:latin typeface="맑은 고딕"/>
                <a:cs typeface="맑은 고딕"/>
              </a:rPr>
              <a:t>악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작</a:t>
            </a:r>
            <a:r>
              <a:rPr sz="1200" dirty="0">
                <a:latin typeface="맑은 고딕"/>
                <a:cs typeface="맑은 고딕"/>
              </a:rPr>
              <a:t>곡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등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25" dirty="0">
                <a:latin typeface="맑은 고딕"/>
                <a:cs typeface="맑은 고딕"/>
              </a:rPr>
              <a:t>예</a:t>
            </a:r>
            <a:r>
              <a:rPr sz="1200" dirty="0">
                <a:latin typeface="맑은 고딕"/>
                <a:cs typeface="맑은 고딕"/>
              </a:rPr>
              <a:t>술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35" dirty="0">
                <a:latin typeface="맑은 고딕"/>
                <a:cs typeface="맑은 고딕"/>
              </a:rPr>
              <a:t>창작</a:t>
            </a:r>
            <a:r>
              <a:rPr sz="1200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7602" y="475234"/>
            <a:ext cx="3674618" cy="30340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92200" y="1218692"/>
            <a:ext cx="41763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SzPct val="112500"/>
              <a:buFont typeface="MS Gothic"/>
              <a:buChar char="❑"/>
              <a:tabLst>
                <a:tab pos="330200" algn="l"/>
              </a:tabLst>
            </a:pPr>
            <a:r>
              <a:rPr sz="2400" b="1" spc="-15" baseline="1736" dirty="0">
                <a:latin typeface="맑은 고딕"/>
                <a:cs typeface="맑은 고딕"/>
              </a:rPr>
              <a:t>GAN</a:t>
            </a:r>
            <a:r>
              <a:rPr sz="2400" b="1" spc="7" baseline="1736" dirty="0">
                <a:latin typeface="맑은 고딕"/>
                <a:cs typeface="맑은 고딕"/>
              </a:rPr>
              <a:t> </a:t>
            </a:r>
            <a:r>
              <a:rPr sz="2400" b="1" spc="-15" baseline="1736" dirty="0">
                <a:latin typeface="맑은 고딕"/>
                <a:cs typeface="맑은 고딕"/>
              </a:rPr>
              <a:t>(Generative</a:t>
            </a:r>
            <a:r>
              <a:rPr sz="2400" b="1" spc="-75" baseline="1736" dirty="0">
                <a:latin typeface="맑은 고딕"/>
                <a:cs typeface="맑은 고딕"/>
              </a:rPr>
              <a:t> </a:t>
            </a:r>
            <a:r>
              <a:rPr sz="2400" b="1" spc="-15" baseline="1736" dirty="0">
                <a:latin typeface="맑은 고딕"/>
                <a:cs typeface="맑은 고딕"/>
              </a:rPr>
              <a:t>Adversarial</a:t>
            </a:r>
            <a:r>
              <a:rPr sz="2400" b="1" spc="67" baseline="1736" dirty="0">
                <a:latin typeface="맑은 고딕"/>
                <a:cs typeface="맑은 고딕"/>
              </a:rPr>
              <a:t> </a:t>
            </a:r>
            <a:r>
              <a:rPr sz="2400" b="1" spc="-15" baseline="1736" dirty="0">
                <a:latin typeface="맑은 고딕"/>
                <a:cs typeface="맑은 고딕"/>
              </a:rPr>
              <a:t>Networks)</a:t>
            </a:r>
            <a:endParaRPr sz="2400" baseline="1736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280" y="2524808"/>
            <a:ext cx="4334485" cy="248765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89334" y="2317007"/>
            <a:ext cx="3901807" cy="25493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2992" y="7345895"/>
            <a:ext cx="158750" cy="65405"/>
          </a:xfrm>
          <a:custGeom>
            <a:avLst/>
            <a:gdLst/>
            <a:ahLst/>
            <a:cxnLst/>
            <a:rect l="l" t="t" r="r" b="b"/>
            <a:pathLst>
              <a:path w="158750" h="65404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158750" h="65404">
                <a:moveTo>
                  <a:pt x="73279" y="58699"/>
                </a:moveTo>
                <a:lnTo>
                  <a:pt x="42418" y="58699"/>
                </a:lnTo>
                <a:lnTo>
                  <a:pt x="42418" y="56540"/>
                </a:lnTo>
                <a:lnTo>
                  <a:pt x="57658" y="40398"/>
                </a:lnTo>
                <a:lnTo>
                  <a:pt x="62738" y="36741"/>
                </a:lnTo>
                <a:lnTo>
                  <a:pt x="66421" y="33197"/>
                </a:lnTo>
                <a:lnTo>
                  <a:pt x="68453" y="29756"/>
                </a:lnTo>
                <a:lnTo>
                  <a:pt x="70612" y="26314"/>
                </a:lnTo>
                <a:lnTo>
                  <a:pt x="71755" y="22313"/>
                </a:lnTo>
                <a:lnTo>
                  <a:pt x="71755" y="12420"/>
                </a:lnTo>
                <a:lnTo>
                  <a:pt x="70104" y="8178"/>
                </a:lnTo>
                <a:lnTo>
                  <a:pt x="67894" y="6172"/>
                </a:lnTo>
                <a:lnTo>
                  <a:pt x="66675" y="5054"/>
                </a:lnTo>
                <a:lnTo>
                  <a:pt x="63373" y="1917"/>
                </a:lnTo>
                <a:lnTo>
                  <a:pt x="59055" y="342"/>
                </a:lnTo>
                <a:lnTo>
                  <a:pt x="46990" y="342"/>
                </a:lnTo>
                <a:lnTo>
                  <a:pt x="41783" y="2374"/>
                </a:lnTo>
                <a:lnTo>
                  <a:pt x="37592" y="6426"/>
                </a:lnTo>
                <a:lnTo>
                  <a:pt x="37592" y="13855"/>
                </a:lnTo>
                <a:lnTo>
                  <a:pt x="39751" y="11468"/>
                </a:lnTo>
                <a:lnTo>
                  <a:pt x="42164" y="9601"/>
                </a:lnTo>
                <a:lnTo>
                  <a:pt x="44894" y="8178"/>
                </a:lnTo>
                <a:lnTo>
                  <a:pt x="47371" y="6870"/>
                </a:lnTo>
                <a:lnTo>
                  <a:pt x="50038" y="6172"/>
                </a:lnTo>
                <a:lnTo>
                  <a:pt x="56388" y="6172"/>
                </a:lnTo>
                <a:lnTo>
                  <a:pt x="59436" y="7251"/>
                </a:lnTo>
                <a:lnTo>
                  <a:pt x="61595" y="9410"/>
                </a:lnTo>
                <a:lnTo>
                  <a:pt x="63881" y="11569"/>
                </a:lnTo>
                <a:lnTo>
                  <a:pt x="65024" y="14541"/>
                </a:lnTo>
                <a:lnTo>
                  <a:pt x="64909" y="22313"/>
                </a:lnTo>
                <a:lnTo>
                  <a:pt x="64008" y="25196"/>
                </a:lnTo>
                <a:lnTo>
                  <a:pt x="62103" y="28028"/>
                </a:lnTo>
                <a:lnTo>
                  <a:pt x="60071" y="30861"/>
                </a:lnTo>
                <a:lnTo>
                  <a:pt x="56769" y="33845"/>
                </a:lnTo>
                <a:lnTo>
                  <a:pt x="47371" y="40436"/>
                </a:lnTo>
                <a:lnTo>
                  <a:pt x="43688" y="43332"/>
                </a:lnTo>
                <a:lnTo>
                  <a:pt x="35179" y="58318"/>
                </a:lnTo>
                <a:lnTo>
                  <a:pt x="35179" y="64909"/>
                </a:lnTo>
                <a:lnTo>
                  <a:pt x="73279" y="64909"/>
                </a:lnTo>
                <a:lnTo>
                  <a:pt x="73279" y="58699"/>
                </a:lnTo>
                <a:close/>
              </a:path>
              <a:path w="158750" h="65404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158750" h="65404">
                <a:moveTo>
                  <a:pt x="158280" y="36868"/>
                </a:moveTo>
                <a:lnTo>
                  <a:pt x="134112" y="36868"/>
                </a:lnTo>
                <a:lnTo>
                  <a:pt x="134112" y="42341"/>
                </a:lnTo>
                <a:lnTo>
                  <a:pt x="158280" y="42341"/>
                </a:lnTo>
                <a:lnTo>
                  <a:pt x="158280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791" y="471805"/>
            <a:ext cx="4768088" cy="3084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9022" y="1197940"/>
            <a:ext cx="3635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0" indent="-356235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SzPct val="112500"/>
              <a:buFont typeface="MS Gothic"/>
              <a:buChar char="❑"/>
              <a:tabLst>
                <a:tab pos="368935" algn="l"/>
              </a:tabLst>
            </a:pPr>
            <a:r>
              <a:rPr sz="1600" b="1" spc="-10" dirty="0">
                <a:latin typeface="맑은 고딕"/>
                <a:cs typeface="맑은 고딕"/>
              </a:rPr>
              <a:t>Image</a:t>
            </a:r>
            <a:r>
              <a:rPr sz="1600" b="1" spc="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Detection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and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15" dirty="0">
                <a:latin typeface="맑은 고딕"/>
                <a:cs typeface="맑은 고딕"/>
              </a:rPr>
              <a:t>Recognition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2747" y="1802892"/>
            <a:ext cx="77343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45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60424" y="389382"/>
            <a:ext cx="663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5" dirty="0">
                <a:solidFill>
                  <a:srgbClr val="000000"/>
                </a:solidFill>
                <a:latin typeface="맑은 고딕"/>
                <a:cs typeface="맑은 고딕"/>
              </a:rPr>
              <a:t>Reinforcement</a:t>
            </a:r>
            <a:r>
              <a:rPr sz="2400" b="0" spc="-5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400" b="0" spc="-15" dirty="0">
                <a:solidFill>
                  <a:srgbClr val="000000"/>
                </a:solidFill>
                <a:latin typeface="맑은 고딕"/>
                <a:cs typeface="맑은 고딕"/>
              </a:rPr>
              <a:t>Learning</a:t>
            </a:r>
            <a:r>
              <a:rPr sz="2400" b="0" spc="-25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400" b="0" spc="-15" dirty="0">
                <a:solidFill>
                  <a:srgbClr val="000000"/>
                </a:solidFill>
                <a:latin typeface="맑은 고딕"/>
                <a:cs typeface="맑은 고딕"/>
              </a:rPr>
              <a:t>for</a:t>
            </a:r>
            <a:r>
              <a:rPr sz="2400" b="0" spc="15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400" b="0" spc="-15" dirty="0">
                <a:solidFill>
                  <a:srgbClr val="000000"/>
                </a:solidFill>
                <a:latin typeface="맑은 고딕"/>
                <a:cs typeface="맑은 고딕"/>
              </a:rPr>
              <a:t>Data</a:t>
            </a:r>
            <a:r>
              <a:rPr sz="2400" b="0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맑은 고딕"/>
                <a:cs typeface="맑은 고딕"/>
              </a:rPr>
              <a:t>Center</a:t>
            </a:r>
            <a:r>
              <a:rPr sz="2400" b="0" spc="15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맑은 고딕"/>
                <a:cs typeface="맑은 고딕"/>
              </a:rPr>
              <a:t>Control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2200" y="1240663"/>
            <a:ext cx="69665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40" dirty="0">
                <a:latin typeface="맑은 고딕"/>
                <a:cs typeface="맑은 고딕"/>
              </a:rPr>
              <a:t>데이터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센터의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발열량을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조절하기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위해서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인공지능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기술이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적용되기도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함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3667" y="2189988"/>
            <a:ext cx="8391143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75234"/>
            <a:ext cx="2320290" cy="3050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6229" y="4190855"/>
            <a:ext cx="4653033" cy="272644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2563" y="1118997"/>
            <a:ext cx="8371840" cy="2910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1600" b="1" spc="-10" dirty="0">
                <a:latin typeface="맑은 고딕"/>
                <a:cs typeface="맑은 고딕"/>
              </a:rPr>
              <a:t>Machine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Learning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(기계학습)</a:t>
            </a:r>
            <a:endParaRPr sz="1600">
              <a:latin typeface="맑은 고딕"/>
              <a:cs typeface="맑은 고딕"/>
            </a:endParaRPr>
          </a:p>
          <a:p>
            <a:pPr marL="367665">
              <a:lnSpc>
                <a:spcPct val="100000"/>
              </a:lnSpc>
              <a:spcBef>
                <a:spcPts val="1200"/>
              </a:spcBef>
            </a:pPr>
            <a:r>
              <a:rPr sz="1600" spc="-5" dirty="0">
                <a:latin typeface="맑은 고딕"/>
                <a:cs typeface="맑은 고딕"/>
              </a:rPr>
              <a:t>-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30" dirty="0">
                <a:solidFill>
                  <a:srgbClr val="C72405"/>
                </a:solidFill>
                <a:latin typeface="맑은 고딕"/>
                <a:cs typeface="맑은 고딕"/>
              </a:rPr>
              <a:t>인공</a:t>
            </a:r>
            <a:r>
              <a:rPr sz="1600" spc="6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40" dirty="0">
                <a:solidFill>
                  <a:srgbClr val="C72405"/>
                </a:solidFill>
                <a:latin typeface="맑은 고딕"/>
                <a:cs typeface="맑은 고딕"/>
              </a:rPr>
              <a:t>지능의</a:t>
            </a:r>
            <a:r>
              <a:rPr sz="1600" spc="6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한</a:t>
            </a:r>
            <a:r>
              <a:rPr sz="1600" spc="45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40" dirty="0">
                <a:solidFill>
                  <a:srgbClr val="C72405"/>
                </a:solidFill>
                <a:latin typeface="맑은 고딕"/>
                <a:cs typeface="맑은 고딕"/>
              </a:rPr>
              <a:t>분야</a:t>
            </a:r>
            <a:r>
              <a:rPr sz="1600" spc="-40" dirty="0">
                <a:latin typeface="맑은 고딕"/>
                <a:cs typeface="맑은 고딕"/>
              </a:rPr>
              <a:t>.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컴퓨터가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학습할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수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있게</a:t>
            </a:r>
            <a:r>
              <a:rPr sz="1600" spc="50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하는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알고리즘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분야</a:t>
            </a:r>
            <a:r>
              <a:rPr sz="1600" spc="5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(Wikipedia)</a:t>
            </a:r>
            <a:endParaRPr sz="1600">
              <a:latin typeface="맑은 고딕"/>
              <a:cs typeface="맑은 고딕"/>
            </a:endParaRPr>
          </a:p>
          <a:p>
            <a:pPr marL="508000" indent="-140970">
              <a:lnSpc>
                <a:spcPct val="100000"/>
              </a:lnSpc>
              <a:spcBef>
                <a:spcPts val="1105"/>
              </a:spcBef>
              <a:buFont typeface="Arial"/>
              <a:buChar char="-"/>
              <a:tabLst>
                <a:tab pos="508634" algn="l"/>
              </a:tabLst>
            </a:pPr>
            <a:r>
              <a:rPr sz="1600" spc="-5" dirty="0">
                <a:latin typeface="맑은 고딕"/>
                <a:cs typeface="맑은 고딕"/>
              </a:rPr>
              <a:t>Field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of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study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that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gives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computers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the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ability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to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learn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without being</a:t>
            </a:r>
            <a:r>
              <a:rPr sz="1600" spc="2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explicitly</a:t>
            </a:r>
            <a:endParaRPr sz="1600">
              <a:latin typeface="맑은 고딕"/>
              <a:cs typeface="맑은 고딕"/>
            </a:endParaRPr>
          </a:p>
          <a:p>
            <a:pPr marL="367665">
              <a:lnSpc>
                <a:spcPct val="100000"/>
              </a:lnSpc>
            </a:pPr>
            <a:r>
              <a:rPr sz="1600" spc="-10" dirty="0">
                <a:solidFill>
                  <a:srgbClr val="C72405"/>
                </a:solidFill>
                <a:latin typeface="맑은 고딕"/>
                <a:cs typeface="맑은 고딕"/>
              </a:rPr>
              <a:t>programmed</a:t>
            </a:r>
            <a:r>
              <a:rPr sz="1600" spc="-10" dirty="0">
                <a:latin typeface="맑은 고딕"/>
                <a:cs typeface="맑은 고딕"/>
              </a:rPr>
              <a:t>.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5" dirty="0">
                <a:latin typeface="맑은 고딕"/>
                <a:cs typeface="맑은 고딕"/>
              </a:rPr>
              <a:t>(Arthur</a:t>
            </a:r>
            <a:r>
              <a:rPr sz="1600" spc="-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Samuel,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1959)</a:t>
            </a:r>
            <a:endParaRPr sz="1600">
              <a:latin typeface="맑은 고딕"/>
              <a:cs typeface="맑은 고딕"/>
            </a:endParaRPr>
          </a:p>
          <a:p>
            <a:pPr marL="367665" marR="5080">
              <a:lnSpc>
                <a:spcPts val="2890"/>
              </a:lnSpc>
              <a:spcBef>
                <a:spcPts val="95"/>
              </a:spcBef>
              <a:buFont typeface="Arial"/>
              <a:buChar char="-"/>
              <a:tabLst>
                <a:tab pos="508634" algn="l"/>
              </a:tabLst>
            </a:pPr>
            <a:r>
              <a:rPr sz="1600" spc="-5" dirty="0">
                <a:latin typeface="맑은 고딕"/>
                <a:cs typeface="맑은 고딕"/>
              </a:rPr>
              <a:t>A</a:t>
            </a:r>
            <a:r>
              <a:rPr sz="1600" spc="-9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computer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program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is said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to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10" dirty="0">
                <a:solidFill>
                  <a:srgbClr val="C72405"/>
                </a:solidFill>
                <a:latin typeface="맑은 고딕"/>
                <a:cs typeface="맑은 고딕"/>
              </a:rPr>
              <a:t>learn</a:t>
            </a:r>
            <a:r>
              <a:rPr sz="1600" spc="1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15" dirty="0">
                <a:solidFill>
                  <a:srgbClr val="C72405"/>
                </a:solidFill>
                <a:latin typeface="맑은 고딕"/>
                <a:cs typeface="맑은 고딕"/>
              </a:rPr>
              <a:t>from</a:t>
            </a:r>
            <a:r>
              <a:rPr sz="1600" spc="25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10" dirty="0">
                <a:solidFill>
                  <a:srgbClr val="C72405"/>
                </a:solidFill>
                <a:latin typeface="맑은 고딕"/>
                <a:cs typeface="맑은 고딕"/>
              </a:rPr>
              <a:t>experience</a:t>
            </a:r>
            <a:r>
              <a:rPr sz="1600" spc="4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E</a:t>
            </a:r>
            <a:r>
              <a:rPr sz="160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with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respect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to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some</a:t>
            </a:r>
            <a:r>
              <a:rPr sz="1600" spc="3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task</a:t>
            </a:r>
            <a:r>
              <a:rPr sz="1600" spc="-25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T </a:t>
            </a:r>
            <a:r>
              <a:rPr sz="160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and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some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performance</a:t>
            </a:r>
            <a:r>
              <a:rPr sz="1600" spc="3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10" dirty="0">
                <a:solidFill>
                  <a:srgbClr val="C72405"/>
                </a:solidFill>
                <a:latin typeface="맑은 고딕"/>
                <a:cs typeface="맑은 고딕"/>
              </a:rPr>
              <a:t>measure</a:t>
            </a:r>
            <a:r>
              <a:rPr sz="1600" spc="35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250" dirty="0">
                <a:solidFill>
                  <a:srgbClr val="C72405"/>
                </a:solidFill>
                <a:latin typeface="맑은 고딕"/>
                <a:cs typeface="맑은 고딕"/>
              </a:rPr>
              <a:t>P</a:t>
            </a:r>
            <a:r>
              <a:rPr sz="1600" spc="-250" dirty="0">
                <a:latin typeface="맑은 고딕"/>
                <a:cs typeface="맑은 고딕"/>
              </a:rPr>
              <a:t>,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if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its performance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on</a:t>
            </a:r>
            <a:r>
              <a:rPr sz="1600" spc="-20" dirty="0">
                <a:latin typeface="맑은 고딕"/>
                <a:cs typeface="맑은 고딕"/>
              </a:rPr>
              <a:t> </a:t>
            </a:r>
            <a:r>
              <a:rPr sz="1600" spc="-150" dirty="0">
                <a:latin typeface="맑은 고딕"/>
                <a:cs typeface="맑은 고딕"/>
              </a:rPr>
              <a:t>T,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as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measured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by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250" dirty="0">
                <a:latin typeface="맑은 고딕"/>
                <a:cs typeface="맑은 고딕"/>
              </a:rPr>
              <a:t>P,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improves</a:t>
            </a:r>
            <a:endParaRPr sz="1600">
              <a:latin typeface="맑은 고딕"/>
              <a:cs typeface="맑은 고딕"/>
            </a:endParaRPr>
          </a:p>
          <a:p>
            <a:pPr marL="367665">
              <a:lnSpc>
                <a:spcPct val="100000"/>
              </a:lnSpc>
              <a:spcBef>
                <a:spcPts val="725"/>
              </a:spcBef>
            </a:pPr>
            <a:r>
              <a:rPr sz="1600" spc="-5" dirty="0">
                <a:latin typeface="맑은 고딕"/>
                <a:cs typeface="맑은 고딕"/>
              </a:rPr>
              <a:t>with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experience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E.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(TomMitchell,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1998)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맑은 고딕"/>
              <a:cs typeface="맑은 고딕"/>
            </a:endParaRPr>
          </a:p>
          <a:p>
            <a:pPr marL="2018030">
              <a:lnSpc>
                <a:spcPct val="100000"/>
              </a:lnSpc>
            </a:pPr>
            <a:r>
              <a:rPr sz="1600" b="1" spc="55" dirty="0">
                <a:latin typeface="맑은 고딕"/>
                <a:cs typeface="맑은 고딕"/>
              </a:rPr>
              <a:t>&lt;A</a:t>
            </a:r>
            <a:r>
              <a:rPr sz="1600" b="1" spc="-5" dirty="0">
                <a:latin typeface="맑은 고딕"/>
                <a:cs typeface="맑은 고딕"/>
              </a:rPr>
              <a:t>I</a:t>
            </a:r>
            <a:r>
              <a:rPr sz="1600" b="1" spc="12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&amp;</a:t>
            </a:r>
            <a:r>
              <a:rPr sz="1600" b="1" spc="-350" dirty="0">
                <a:latin typeface="맑은 고딕"/>
                <a:cs typeface="맑은 고딕"/>
              </a:rPr>
              <a:t> </a:t>
            </a:r>
            <a:r>
              <a:rPr sz="1600" b="1" spc="-60" dirty="0">
                <a:latin typeface="맑은 고딕"/>
                <a:cs typeface="맑은 고딕"/>
              </a:rPr>
              <a:t>Ma</a:t>
            </a:r>
            <a:r>
              <a:rPr sz="1600" b="1" spc="-55" dirty="0">
                <a:latin typeface="맑은 고딕"/>
                <a:cs typeface="맑은 고딕"/>
              </a:rPr>
              <a:t>ch</a:t>
            </a:r>
            <a:r>
              <a:rPr sz="1600" b="1" spc="-60" dirty="0">
                <a:latin typeface="맑은 고딕"/>
                <a:cs typeface="맑은 고딕"/>
              </a:rPr>
              <a:t>i</a:t>
            </a:r>
            <a:r>
              <a:rPr sz="1600" b="1" spc="-55" dirty="0">
                <a:latin typeface="맑은 고딕"/>
                <a:cs typeface="맑은 고딕"/>
              </a:rPr>
              <a:t>n</a:t>
            </a:r>
            <a:r>
              <a:rPr sz="1600" b="1" spc="-5" dirty="0">
                <a:latin typeface="맑은 고딕"/>
                <a:cs typeface="맑은 고딕"/>
              </a:rPr>
              <a:t>e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Lea</a:t>
            </a:r>
            <a:r>
              <a:rPr sz="1600" b="1" spc="-50" dirty="0">
                <a:latin typeface="맑은 고딕"/>
                <a:cs typeface="맑은 고딕"/>
              </a:rPr>
              <a:t>r</a:t>
            </a:r>
            <a:r>
              <a:rPr sz="1600" b="1" spc="-45" dirty="0">
                <a:latin typeface="맑은 고딕"/>
                <a:cs typeface="맑은 고딕"/>
              </a:rPr>
              <a:t>n</a:t>
            </a:r>
            <a:r>
              <a:rPr sz="1600" b="1" spc="-50" dirty="0">
                <a:latin typeface="맑은 고딕"/>
                <a:cs typeface="맑은 고딕"/>
              </a:rPr>
              <a:t>i</a:t>
            </a:r>
            <a:r>
              <a:rPr sz="1600" b="1" spc="-45" dirty="0">
                <a:latin typeface="맑은 고딕"/>
                <a:cs typeface="맑은 고딕"/>
              </a:rPr>
              <a:t>n</a:t>
            </a:r>
            <a:r>
              <a:rPr sz="1600" b="1" spc="-5" dirty="0">
                <a:latin typeface="맑은 고딕"/>
                <a:cs typeface="맑은 고딕"/>
              </a:rPr>
              <a:t>g</a:t>
            </a:r>
            <a:r>
              <a:rPr sz="1600" b="1" spc="6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차이</a:t>
            </a:r>
            <a:r>
              <a:rPr sz="1600" b="1" spc="-5" dirty="0">
                <a:latin typeface="맑은 고딕"/>
                <a:cs typeface="맑은 고딕"/>
              </a:rPr>
              <a:t>&gt;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70903" y="4168140"/>
            <a:ext cx="3064499" cy="21623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45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347" y="471805"/>
            <a:ext cx="3548379" cy="3084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67485" y="1230884"/>
            <a:ext cx="8031480" cy="1059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1600" b="1" spc="-45" dirty="0">
                <a:latin typeface="맑은 고딕"/>
                <a:cs typeface="맑은 고딕"/>
              </a:rPr>
              <a:t>머신러닝은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다양한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기준으로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세부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분류가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가능함</a:t>
            </a:r>
            <a:endParaRPr sz="160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spcBef>
                <a:spcPts val="1190"/>
              </a:spcBef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1600" b="1" spc="-30" dirty="0">
                <a:latin typeface="맑은 고딕"/>
                <a:cs typeface="맑은 고딕"/>
              </a:rPr>
              <a:t>학습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특성에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따른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분류: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1)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Supervised,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2)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Unsupervised,</a:t>
            </a:r>
            <a:r>
              <a:rPr sz="1600" spc="-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3)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Reinforcement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Learnings</a:t>
            </a:r>
            <a:endParaRPr sz="160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spcBef>
                <a:spcPts val="1195"/>
              </a:spcBef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1600" b="1" spc="-30" dirty="0">
                <a:latin typeface="맑은 고딕"/>
                <a:cs typeface="맑은 고딕"/>
              </a:rPr>
              <a:t>모델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특성에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따른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분류: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1)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Geometric,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2)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Probabilistic,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3)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Logical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Models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3251" y="3641326"/>
            <a:ext cx="4172129" cy="30574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483" y="2855976"/>
            <a:ext cx="3948684" cy="4617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53328" y="2865120"/>
            <a:ext cx="3947160" cy="4617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9391" y="2877312"/>
            <a:ext cx="9507220" cy="201295"/>
          </a:xfrm>
          <a:prstGeom prst="rect">
            <a:avLst/>
          </a:prstGeom>
          <a:solidFill>
            <a:srgbClr val="52575F"/>
          </a:solidFill>
        </p:spPr>
        <p:txBody>
          <a:bodyPr vert="horz" wrap="square" lIns="0" tIns="0" rIns="0" bIns="0" rtlCol="0">
            <a:spAutoFit/>
          </a:bodyPr>
          <a:lstStyle/>
          <a:p>
            <a:pPr marL="185420" algn="ctr">
              <a:lnSpc>
                <a:spcPts val="1540"/>
              </a:lnSpc>
              <a:tabLst>
                <a:tab pos="5799455" algn="l"/>
              </a:tabLst>
            </a:pPr>
            <a:r>
              <a:rPr sz="1300" b="1" spc="-20" dirty="0">
                <a:solidFill>
                  <a:srgbClr val="FFFFFF"/>
                </a:solidFill>
                <a:latin typeface="맑은 고딕"/>
                <a:cs typeface="맑은 고딕"/>
              </a:rPr>
              <a:t>학습</a:t>
            </a:r>
            <a:r>
              <a:rPr sz="1300" b="1" spc="5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맑은 고딕"/>
                <a:cs typeface="맑은 고딕"/>
              </a:rPr>
              <a:t>특성에</a:t>
            </a:r>
            <a:r>
              <a:rPr sz="1300" b="1" spc="5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맑은 고딕"/>
                <a:cs typeface="맑은 고딕"/>
              </a:rPr>
              <a:t>따른</a:t>
            </a:r>
            <a:r>
              <a:rPr sz="1300" b="1" spc="5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맑은 고딕"/>
                <a:cs typeface="맑은 고딕"/>
              </a:rPr>
              <a:t>분류	모델</a:t>
            </a:r>
            <a:r>
              <a:rPr sz="1300" b="1" spc="3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맑은 고딕"/>
                <a:cs typeface="맑은 고딕"/>
              </a:rPr>
              <a:t>특성에</a:t>
            </a:r>
            <a:r>
              <a:rPr sz="1300" b="1" spc="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맑은 고딕"/>
                <a:cs typeface="맑은 고딕"/>
              </a:rPr>
              <a:t>따른</a:t>
            </a:r>
            <a:r>
              <a:rPr sz="1300" b="1" spc="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300" b="1" spc="-30" dirty="0">
                <a:solidFill>
                  <a:srgbClr val="FFFFFF"/>
                </a:solidFill>
                <a:latin typeface="맑은 고딕"/>
                <a:cs typeface="맑은 고딕"/>
              </a:rPr>
              <a:t>분류</a:t>
            </a:r>
            <a:endParaRPr sz="1300">
              <a:latin typeface="맑은 고딕"/>
              <a:cs typeface="맑은 고딕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69864" y="3529584"/>
            <a:ext cx="1851660" cy="18272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25156" y="3543438"/>
            <a:ext cx="2671561" cy="183475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15455" y="5588508"/>
            <a:ext cx="3171444" cy="13319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347" y="471805"/>
            <a:ext cx="3548379" cy="3084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61084" y="1172337"/>
            <a:ext cx="8031480" cy="1059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45" dirty="0">
                <a:latin typeface="맑은 고딕"/>
                <a:cs typeface="맑은 고딕"/>
              </a:rPr>
              <a:t>머신러닝은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다양한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기준으로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세부</a:t>
            </a:r>
            <a:r>
              <a:rPr sz="1600" b="1" spc="3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분류가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가능함</a:t>
            </a:r>
            <a:endParaRPr sz="160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spcBef>
                <a:spcPts val="1185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30" dirty="0">
                <a:latin typeface="맑은 고딕"/>
                <a:cs typeface="맑은 고딕"/>
              </a:rPr>
              <a:t>학습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특성에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따른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분류: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1)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Supervised,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2)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Unsupervised,</a:t>
            </a:r>
            <a:r>
              <a:rPr sz="1600" spc="-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3)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Reinforcement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Learnings</a:t>
            </a:r>
            <a:endParaRPr sz="160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30" dirty="0">
                <a:latin typeface="맑은 고딕"/>
                <a:cs typeface="맑은 고딕"/>
              </a:rPr>
              <a:t>모델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특성에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따른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분류: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1)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Geometric,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2)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Probabilistic,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3)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Logical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Models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6315" y="3782663"/>
            <a:ext cx="4027719" cy="20587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54398" y="3122723"/>
            <a:ext cx="3931508" cy="309099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32507" y="3277057"/>
            <a:ext cx="2433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맑은 고딕"/>
                <a:cs typeface="맑은 고딕"/>
              </a:rPr>
              <a:t>&lt;</a:t>
            </a:r>
            <a:r>
              <a:rPr sz="1600" b="1" spc="-20" dirty="0">
                <a:solidFill>
                  <a:srgbClr val="C72405"/>
                </a:solidFill>
                <a:latin typeface="맑은 고딕"/>
                <a:cs typeface="맑은 고딕"/>
              </a:rPr>
              <a:t>Labeled</a:t>
            </a:r>
            <a:r>
              <a:rPr sz="1600" b="1" spc="2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b="1" spc="-50" dirty="0">
                <a:latin typeface="맑은 고딕"/>
                <a:cs typeface="맑은 고딕"/>
              </a:rPr>
              <a:t>Data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15" dirty="0">
                <a:latin typeface="맑은 고딕"/>
                <a:cs typeface="맑은 고딕"/>
              </a:rPr>
              <a:t>Example&gt;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87553"/>
            <a:ext cx="1129538" cy="2227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59507" y="475234"/>
            <a:ext cx="2698496" cy="2350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94603" y="4229100"/>
            <a:ext cx="3669792" cy="25206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92200" y="1215898"/>
            <a:ext cx="8201659" cy="930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40" dirty="0">
                <a:latin typeface="맑은 고딕"/>
                <a:cs typeface="맑은 고딕"/>
              </a:rPr>
              <a:t>인간의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뇌는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뉴런을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단위로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뉴런의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연결을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통해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복잡한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계산을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효과적으로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수행함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맑은 고딕"/>
              <a:cs typeface="맑은 고딕"/>
            </a:endParaRPr>
          </a:p>
          <a:p>
            <a:pPr marL="532130">
              <a:lnSpc>
                <a:spcPct val="100000"/>
              </a:lnSpc>
              <a:tabLst>
                <a:tab pos="4752975" algn="l"/>
              </a:tabLst>
            </a:pPr>
            <a:r>
              <a:rPr sz="1800" b="1" spc="-40" dirty="0">
                <a:latin typeface="맑은 고딕"/>
                <a:cs typeface="맑은 고딕"/>
              </a:rPr>
              <a:t>&lt;Typical</a:t>
            </a:r>
            <a:r>
              <a:rPr sz="1800" b="1" spc="60" dirty="0">
                <a:latin typeface="맑은 고딕"/>
                <a:cs typeface="맑은 고딕"/>
              </a:rPr>
              <a:t> </a:t>
            </a:r>
            <a:r>
              <a:rPr sz="1800" b="1" spc="-20" dirty="0">
                <a:latin typeface="맑은 고딕"/>
                <a:cs typeface="맑은 고딕"/>
              </a:rPr>
              <a:t>Cortical</a:t>
            </a:r>
            <a:r>
              <a:rPr sz="1800" b="1" spc="60" dirty="0">
                <a:latin typeface="맑은 고딕"/>
                <a:cs typeface="맑은 고딕"/>
              </a:rPr>
              <a:t> </a:t>
            </a:r>
            <a:r>
              <a:rPr sz="1800" b="1" spc="-45" dirty="0">
                <a:latin typeface="맑은 고딕"/>
                <a:cs typeface="맑은 고딕"/>
              </a:rPr>
              <a:t>Neuron</a:t>
            </a:r>
            <a:r>
              <a:rPr sz="1800" b="1" spc="95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&gt;	</a:t>
            </a:r>
            <a:r>
              <a:rPr sz="1800" b="1" spc="-20" dirty="0">
                <a:latin typeface="맑은 고딕"/>
                <a:cs typeface="맑은 고딕"/>
              </a:rPr>
              <a:t>&lt;Overview</a:t>
            </a:r>
            <a:r>
              <a:rPr sz="1800" b="1" spc="85" dirty="0">
                <a:latin typeface="맑은 고딕"/>
                <a:cs typeface="맑은 고딕"/>
              </a:rPr>
              <a:t> </a:t>
            </a:r>
            <a:r>
              <a:rPr sz="1800" b="1" spc="-15" dirty="0">
                <a:latin typeface="맑은 고딕"/>
                <a:cs typeface="맑은 고딕"/>
              </a:rPr>
              <a:t>of</a:t>
            </a:r>
            <a:r>
              <a:rPr sz="1800" b="1" spc="35" dirty="0">
                <a:latin typeface="맑은 고딕"/>
                <a:cs typeface="맑은 고딕"/>
              </a:rPr>
              <a:t> </a:t>
            </a:r>
            <a:r>
              <a:rPr sz="1800" b="1" spc="-35" dirty="0">
                <a:latin typeface="맑은 고딕"/>
                <a:cs typeface="맑은 고딕"/>
              </a:rPr>
              <a:t>Neural</a:t>
            </a:r>
            <a:r>
              <a:rPr sz="1800" b="1" spc="30" dirty="0">
                <a:latin typeface="맑은 고딕"/>
                <a:cs typeface="맑은 고딕"/>
              </a:rPr>
              <a:t> </a:t>
            </a:r>
            <a:r>
              <a:rPr sz="1800" b="1" spc="-15" dirty="0">
                <a:latin typeface="맑은 고딕"/>
                <a:cs typeface="맑은 고딕"/>
              </a:rPr>
              <a:t>Network&gt;</a:t>
            </a:r>
            <a:endParaRPr sz="1800">
              <a:latin typeface="맑은 고딕"/>
              <a:cs typeface="맑은 고딕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6432" y="2214387"/>
            <a:ext cx="3276583" cy="174493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94603" y="2212848"/>
            <a:ext cx="3180588" cy="183792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7280" y="4384548"/>
            <a:ext cx="3950208" cy="235610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346953" y="1981962"/>
            <a:ext cx="0" cy="5017135"/>
          </a:xfrm>
          <a:custGeom>
            <a:avLst/>
            <a:gdLst/>
            <a:ahLst/>
            <a:cxnLst/>
            <a:rect l="l" t="t" r="r" b="b"/>
            <a:pathLst>
              <a:path h="5017134">
                <a:moveTo>
                  <a:pt x="0" y="5016944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45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92200" y="1050886"/>
            <a:ext cx="7077709" cy="112204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27025" indent="-314960">
              <a:lnSpc>
                <a:spcPct val="100000"/>
              </a:lnSpc>
              <a:spcBef>
                <a:spcPts val="1019"/>
              </a:spcBef>
              <a:buClr>
                <a:srgbClr val="C00000"/>
              </a:buClr>
              <a:buFont typeface="MS Gothic"/>
              <a:buChar char="❑"/>
              <a:tabLst>
                <a:tab pos="327660" algn="l"/>
              </a:tabLst>
            </a:pPr>
            <a:r>
              <a:rPr sz="1800" b="1" spc="-5" dirty="0">
                <a:latin typeface="맑은 고딕"/>
                <a:cs typeface="맑은 고딕"/>
              </a:rPr>
              <a:t>Deep</a:t>
            </a:r>
            <a:r>
              <a:rPr sz="1800" b="1" spc="-55" dirty="0">
                <a:latin typeface="맑은 고딕"/>
                <a:cs typeface="맑은 고딕"/>
              </a:rPr>
              <a:t> </a:t>
            </a:r>
            <a:r>
              <a:rPr sz="1800" b="1" spc="-5" dirty="0">
                <a:latin typeface="맑은 고딕"/>
                <a:cs typeface="맑은 고딕"/>
              </a:rPr>
              <a:t>Learning</a:t>
            </a:r>
            <a:endParaRPr sz="1800">
              <a:latin typeface="맑은 고딕"/>
              <a:cs typeface="맑은 고딕"/>
            </a:endParaRPr>
          </a:p>
          <a:p>
            <a:pPr marL="484505" lvl="1" indent="-157480">
              <a:lnSpc>
                <a:spcPct val="100000"/>
              </a:lnSpc>
              <a:spcBef>
                <a:spcPts val="810"/>
              </a:spcBef>
              <a:buChar char="-"/>
              <a:tabLst>
                <a:tab pos="484505" algn="l"/>
              </a:tabLst>
            </a:pPr>
            <a:r>
              <a:rPr sz="1600" spc="-20" dirty="0">
                <a:latin typeface="맑은 고딕"/>
                <a:cs typeface="맑은 고딕"/>
              </a:rPr>
              <a:t>“Deep”</a:t>
            </a:r>
            <a:r>
              <a:rPr sz="1600" spc="5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Neural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Network를</a:t>
            </a:r>
            <a:r>
              <a:rPr sz="1600" spc="10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활용하여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학습하는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머신러닝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알고리즘을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의미</a:t>
            </a:r>
            <a:endParaRPr sz="1600">
              <a:latin typeface="맑은 고딕"/>
              <a:cs typeface="맑은 고딕"/>
            </a:endParaRPr>
          </a:p>
          <a:p>
            <a:pPr marL="484505" lvl="1" indent="-157480">
              <a:lnSpc>
                <a:spcPct val="100000"/>
              </a:lnSpc>
              <a:spcBef>
                <a:spcPts val="905"/>
              </a:spcBef>
              <a:buChar char="-"/>
              <a:tabLst>
                <a:tab pos="484505" algn="l"/>
              </a:tabLst>
            </a:pPr>
            <a:r>
              <a:rPr sz="1600" spc="-10" dirty="0">
                <a:latin typeface="맑은 고딕"/>
                <a:cs typeface="맑은 고딕"/>
              </a:rPr>
              <a:t>Deep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: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Hidden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Layer의</a:t>
            </a:r>
            <a:r>
              <a:rPr sz="1600" spc="80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수가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10" dirty="0">
                <a:solidFill>
                  <a:srgbClr val="C72405"/>
                </a:solidFill>
                <a:latin typeface="맑은 고딕"/>
                <a:cs typeface="맑은 고딕"/>
              </a:rPr>
              <a:t>2개</a:t>
            </a:r>
            <a:r>
              <a:rPr sz="1600" spc="8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25" dirty="0">
                <a:solidFill>
                  <a:srgbClr val="C72405"/>
                </a:solidFill>
                <a:latin typeface="맑은 고딕"/>
                <a:cs typeface="맑은 고딕"/>
              </a:rPr>
              <a:t>이상</a:t>
            </a:r>
            <a:r>
              <a:rPr sz="1600" spc="-25" dirty="0">
                <a:latin typeface="맑은 고딕"/>
                <a:cs typeface="맑은 고딕"/>
              </a:rPr>
              <a:t>일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경우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1451" y="5254752"/>
            <a:ext cx="3209544" cy="14411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0239" y="2985516"/>
            <a:ext cx="2322576" cy="15880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65730" y="2594610"/>
            <a:ext cx="17132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맑은 고딕"/>
                <a:cs typeface="맑은 고딕"/>
              </a:rPr>
              <a:t>&lt;DNN </a:t>
            </a:r>
            <a:r>
              <a:rPr sz="1400" b="1" spc="-40" dirty="0">
                <a:latin typeface="맑은 고딕"/>
                <a:cs typeface="맑은 고딕"/>
              </a:rPr>
              <a:t>예시(Below)&gt;</a:t>
            </a:r>
            <a:endParaRPr sz="1400">
              <a:latin typeface="맑은 고딕"/>
              <a:cs typeface="맑은 고딕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6660" y="2949873"/>
            <a:ext cx="4062877" cy="14701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905627" y="2594610"/>
            <a:ext cx="3477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latin typeface="맑은 고딕"/>
                <a:cs typeface="맑은 고딕"/>
              </a:rPr>
              <a:t>&lt;Convolutional</a:t>
            </a:r>
            <a:r>
              <a:rPr sz="1400" b="1" dirty="0">
                <a:latin typeface="맑은 고딕"/>
                <a:cs typeface="맑은 고딕"/>
              </a:rPr>
              <a:t> </a:t>
            </a:r>
            <a:r>
              <a:rPr sz="1400" b="1" spc="-35" dirty="0">
                <a:latin typeface="맑은 고딕"/>
                <a:cs typeface="맑은 고딕"/>
              </a:rPr>
              <a:t>Neural</a:t>
            </a:r>
            <a:r>
              <a:rPr sz="1400" b="1" spc="30" dirty="0">
                <a:latin typeface="맑은 고딕"/>
                <a:cs typeface="맑은 고딕"/>
              </a:rPr>
              <a:t> </a:t>
            </a:r>
            <a:r>
              <a:rPr sz="1400" b="1" spc="-25" dirty="0">
                <a:latin typeface="맑은 고딕"/>
                <a:cs typeface="맑은 고딕"/>
              </a:rPr>
              <a:t>Network</a:t>
            </a:r>
            <a:r>
              <a:rPr sz="1400" b="1" spc="35" dirty="0">
                <a:latin typeface="맑은 고딕"/>
                <a:cs typeface="맑은 고딕"/>
              </a:rPr>
              <a:t> </a:t>
            </a:r>
            <a:r>
              <a:rPr sz="1400" b="1" spc="-15" dirty="0">
                <a:latin typeface="맑은 고딕"/>
                <a:cs typeface="맑은 고딕"/>
              </a:rPr>
              <a:t>LeNet5&gt;</a:t>
            </a:r>
            <a:endParaRPr sz="1400">
              <a:latin typeface="맑은 고딕"/>
              <a:cs typeface="맑은 고딕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00700" y="5237988"/>
            <a:ext cx="4056888" cy="19065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568820" y="4756531"/>
            <a:ext cx="181228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5" dirty="0">
                <a:latin typeface="맑은 고딕"/>
                <a:cs typeface="맑은 고딕"/>
              </a:rPr>
              <a:t>&lt;Object</a:t>
            </a:r>
            <a:r>
              <a:rPr sz="1500" b="1" spc="-50" dirty="0">
                <a:latin typeface="맑은 고딕"/>
                <a:cs typeface="맑은 고딕"/>
              </a:rPr>
              <a:t> </a:t>
            </a:r>
            <a:r>
              <a:rPr sz="1500" b="1" spc="-15" dirty="0">
                <a:latin typeface="맑은 고딕"/>
                <a:cs typeface="맑은 고딕"/>
              </a:rPr>
              <a:t>Detection&gt;</a:t>
            </a:r>
            <a:endParaRPr sz="1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5895"/>
            <a:ext cx="158281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87553"/>
            <a:ext cx="1392173" cy="2687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12236" y="609875"/>
            <a:ext cx="156413" cy="189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94176" y="475234"/>
            <a:ext cx="1103122" cy="2350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2040" y="609875"/>
            <a:ext cx="156413" cy="189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47057" y="487553"/>
            <a:ext cx="340105" cy="2687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7280" y="1685544"/>
            <a:ext cx="8389620" cy="48981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61872" y="2801405"/>
            <a:ext cx="4857115" cy="3136265"/>
            <a:chOff x="1261872" y="2801405"/>
            <a:chExt cx="4857115" cy="313626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872" y="2801405"/>
              <a:ext cx="4856988" cy="31360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8863" y="3695700"/>
              <a:ext cx="685800" cy="11247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13248" y="3707892"/>
              <a:ext cx="635635" cy="1075690"/>
            </a:xfrm>
            <a:custGeom>
              <a:avLst/>
              <a:gdLst/>
              <a:ahLst/>
              <a:cxnLst/>
              <a:rect l="l" t="t" r="r" b="b"/>
              <a:pathLst>
                <a:path w="635635" h="1075689">
                  <a:moveTo>
                    <a:pt x="228726" y="0"/>
                  </a:moveTo>
                  <a:lnTo>
                    <a:pt x="228726" y="365760"/>
                  </a:lnTo>
                  <a:lnTo>
                    <a:pt x="0" y="365760"/>
                  </a:lnTo>
                  <a:lnTo>
                    <a:pt x="0" y="709930"/>
                  </a:lnTo>
                  <a:lnTo>
                    <a:pt x="228726" y="709930"/>
                  </a:lnTo>
                  <a:lnTo>
                    <a:pt x="228726" y="1075690"/>
                  </a:lnTo>
                  <a:lnTo>
                    <a:pt x="635507" y="537845"/>
                  </a:lnTo>
                  <a:lnTo>
                    <a:pt x="228726" y="0"/>
                  </a:lnTo>
                  <a:close/>
                </a:path>
              </a:pathLst>
            </a:custGeom>
            <a:solidFill>
              <a:srgbClr val="52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969767" y="6154318"/>
            <a:ext cx="7404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5" dirty="0">
                <a:solidFill>
                  <a:srgbClr val="C72405"/>
                </a:solidFill>
                <a:latin typeface="맑은 고딕"/>
                <a:cs typeface="맑은 고딕"/>
              </a:rPr>
              <a:t>A</a:t>
            </a:r>
            <a:r>
              <a:rPr sz="1500" b="1" spc="-20" dirty="0">
                <a:solidFill>
                  <a:srgbClr val="C72405"/>
                </a:solidFill>
                <a:latin typeface="맑은 고딕"/>
                <a:cs typeface="맑은 고딕"/>
              </a:rPr>
              <a:t>l</a:t>
            </a:r>
            <a:r>
              <a:rPr sz="1500" b="1" spc="-10" dirty="0">
                <a:solidFill>
                  <a:srgbClr val="C72405"/>
                </a:solidFill>
                <a:latin typeface="맑은 고딕"/>
                <a:cs typeface="맑은 고딕"/>
              </a:rPr>
              <a:t>e</a:t>
            </a:r>
            <a:r>
              <a:rPr sz="1500" b="1" spc="-20" dirty="0">
                <a:solidFill>
                  <a:srgbClr val="C72405"/>
                </a:solidFill>
                <a:latin typeface="맑은 고딕"/>
                <a:cs typeface="맑은 고딕"/>
              </a:rPr>
              <a:t>x</a:t>
            </a:r>
            <a:r>
              <a:rPr sz="1500" b="1" spc="-10" dirty="0">
                <a:solidFill>
                  <a:srgbClr val="C72405"/>
                </a:solidFill>
                <a:latin typeface="맑은 고딕"/>
                <a:cs typeface="맑은 고딕"/>
              </a:rPr>
              <a:t>Ne</a:t>
            </a:r>
            <a:r>
              <a:rPr sz="1500" b="1" dirty="0">
                <a:solidFill>
                  <a:srgbClr val="C72405"/>
                </a:solidFill>
                <a:latin typeface="맑은 고딕"/>
                <a:cs typeface="맑은 고딕"/>
              </a:rPr>
              <a:t>t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2200" y="1147343"/>
            <a:ext cx="7329170" cy="179260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10" dirty="0">
                <a:latin typeface="맑은 고딕"/>
                <a:cs typeface="맑은 고딕"/>
              </a:rPr>
              <a:t>Deep</a:t>
            </a:r>
            <a:r>
              <a:rPr sz="1600" b="1" spc="-20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Learning</a:t>
            </a:r>
            <a:r>
              <a:rPr sz="1600" b="1" spc="2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알고리즘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자체는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최신이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아님</a:t>
            </a:r>
            <a:endParaRPr sz="1600">
              <a:latin typeface="맑은 고딕"/>
              <a:cs typeface="맑은 고딕"/>
            </a:endParaRPr>
          </a:p>
          <a:p>
            <a:pPr marL="487680" lvl="1" indent="-120650">
              <a:lnSpc>
                <a:spcPct val="100000"/>
              </a:lnSpc>
              <a:spcBef>
                <a:spcPts val="900"/>
              </a:spcBef>
              <a:buFont typeface="Arial"/>
              <a:buChar char="-"/>
              <a:tabLst>
                <a:tab pos="488315" algn="l"/>
              </a:tabLst>
            </a:pPr>
            <a:r>
              <a:rPr sz="1600" spc="-5" dirty="0">
                <a:latin typeface="맑은 고딕"/>
                <a:cs typeface="맑은 고딕"/>
              </a:rPr>
              <a:t>Alexnet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2012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based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on </a:t>
            </a:r>
            <a:r>
              <a:rPr sz="1600" spc="-10" dirty="0">
                <a:latin typeface="맑은 고딕"/>
                <a:cs typeface="맑은 고딕"/>
              </a:rPr>
              <a:t>CNN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(LeCunn,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1989)</a:t>
            </a:r>
            <a:endParaRPr sz="1600">
              <a:latin typeface="맑은 고딕"/>
              <a:cs typeface="맑은 고딕"/>
            </a:endParaRPr>
          </a:p>
          <a:p>
            <a:pPr marL="487680" lvl="1" indent="-120650">
              <a:lnSpc>
                <a:spcPct val="100000"/>
              </a:lnSpc>
              <a:spcBef>
                <a:spcPts val="695"/>
              </a:spcBef>
              <a:buFont typeface="Arial"/>
              <a:buChar char="-"/>
              <a:tabLst>
                <a:tab pos="488315" algn="l"/>
              </a:tabLst>
            </a:pPr>
            <a:r>
              <a:rPr sz="1600" spc="-10" dirty="0">
                <a:latin typeface="맑은 고딕"/>
                <a:cs typeface="맑은 고딕"/>
              </a:rPr>
              <a:t>Alpha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Go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based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on RL</a:t>
            </a:r>
            <a:r>
              <a:rPr sz="1600" spc="-7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and MCTS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(Sutton,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1998)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750">
              <a:latin typeface="맑은 고딕"/>
              <a:cs typeface="맑은 고딕"/>
            </a:endParaRPr>
          </a:p>
          <a:p>
            <a:pPr marR="5080" algn="r">
              <a:lnSpc>
                <a:spcPct val="100000"/>
              </a:lnSpc>
            </a:pPr>
            <a:r>
              <a:rPr sz="2000" b="1" spc="-40" dirty="0">
                <a:latin typeface="맑은 고딕"/>
                <a:cs typeface="맑은 고딕"/>
              </a:rPr>
              <a:t>Why</a:t>
            </a:r>
            <a:r>
              <a:rPr sz="2000" b="1" spc="-30" dirty="0">
                <a:latin typeface="맑은 고딕"/>
                <a:cs typeface="맑은 고딕"/>
              </a:rPr>
              <a:t> </a:t>
            </a:r>
            <a:r>
              <a:rPr sz="2000" b="1" spc="-110" dirty="0">
                <a:latin typeface="맑은 고딕"/>
                <a:cs typeface="맑은 고딕"/>
              </a:rPr>
              <a:t>Now?</a:t>
            </a:r>
            <a:endParaRPr sz="2000">
              <a:latin typeface="맑은 고딕"/>
              <a:cs typeface="맑은 고딕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679947" y="2996184"/>
            <a:ext cx="3879850" cy="3411220"/>
            <a:chOff x="5679947" y="2996184"/>
            <a:chExt cx="3879850" cy="341122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5653" y="4751889"/>
              <a:ext cx="1263842" cy="14225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7247" y="2996184"/>
              <a:ext cx="1673352" cy="20101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9947" y="4863084"/>
              <a:ext cx="1764792" cy="1543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71805"/>
            <a:ext cx="3636518" cy="3068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92200" y="1033424"/>
            <a:ext cx="7832725" cy="11214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1085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10" dirty="0">
                <a:latin typeface="맑은 고딕"/>
                <a:cs typeface="맑은 고딕"/>
              </a:rPr>
              <a:t>Neuron</a:t>
            </a:r>
            <a:r>
              <a:rPr sz="1600" b="1" spc="-2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(신경세포,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뉴런)</a:t>
            </a:r>
            <a:endParaRPr sz="1600">
              <a:latin typeface="맑은 고딕"/>
              <a:cs typeface="맑은 고딕"/>
            </a:endParaRPr>
          </a:p>
          <a:p>
            <a:pPr marL="523240" lvl="1" indent="-155575">
              <a:lnSpc>
                <a:spcPct val="100000"/>
              </a:lnSpc>
              <a:spcBef>
                <a:spcPts val="980"/>
              </a:spcBef>
              <a:buChar char="-"/>
              <a:tabLst>
                <a:tab pos="523240" algn="l"/>
              </a:tabLst>
            </a:pPr>
            <a:r>
              <a:rPr sz="1600" spc="-45" dirty="0">
                <a:latin typeface="맑은 고딕"/>
                <a:cs typeface="맑은 고딕"/>
              </a:rPr>
              <a:t>신경계를</a:t>
            </a:r>
            <a:r>
              <a:rPr sz="1600" spc="65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구성하는</a:t>
            </a:r>
            <a:r>
              <a:rPr sz="1600" spc="75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구조적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및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기능적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단위이며,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전기적인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방법으로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신호를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전달함</a:t>
            </a:r>
            <a:endParaRPr sz="1600">
              <a:latin typeface="맑은 고딕"/>
              <a:cs typeface="맑은 고딕"/>
            </a:endParaRPr>
          </a:p>
          <a:p>
            <a:pPr marL="523240" lvl="1" indent="-155575">
              <a:lnSpc>
                <a:spcPct val="100000"/>
              </a:lnSpc>
              <a:spcBef>
                <a:spcPts val="900"/>
              </a:spcBef>
              <a:buChar char="-"/>
              <a:tabLst>
                <a:tab pos="523240" algn="l"/>
              </a:tabLst>
            </a:pPr>
            <a:r>
              <a:rPr sz="1600" spc="-20" dirty="0">
                <a:latin typeface="맑은 고딕"/>
                <a:cs typeface="맑은 고딕"/>
              </a:rPr>
              <a:t>수상돌기(Dendrite),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핵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(Nucleus), </a:t>
            </a:r>
            <a:r>
              <a:rPr sz="1600" spc="-25" dirty="0">
                <a:latin typeface="맑은 고딕"/>
                <a:cs typeface="맑은 고딕"/>
              </a:rPr>
              <a:t>축색돌기(Axon)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등으로</a:t>
            </a:r>
            <a:r>
              <a:rPr sz="1600" spc="50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구성됨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9679" y="3227832"/>
            <a:ext cx="4310144" cy="21473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419605" y="3072384"/>
            <a:ext cx="3964940" cy="83820"/>
            <a:chOff x="1419605" y="3072384"/>
            <a:chExt cx="3964940" cy="83820"/>
          </a:xfrm>
        </p:grpSpPr>
        <p:sp>
          <p:nvSpPr>
            <p:cNvPr id="11" name="object 11"/>
            <p:cNvSpPr/>
            <p:nvPr/>
          </p:nvSpPr>
          <p:spPr>
            <a:xfrm>
              <a:off x="1419605" y="3115818"/>
              <a:ext cx="3890645" cy="0"/>
            </a:xfrm>
            <a:custGeom>
              <a:avLst/>
              <a:gdLst/>
              <a:ahLst/>
              <a:cxnLst/>
              <a:rect l="l" t="t" r="r" b="b"/>
              <a:pathLst>
                <a:path w="3890645">
                  <a:moveTo>
                    <a:pt x="0" y="0"/>
                  </a:moveTo>
                  <a:lnTo>
                    <a:pt x="3880993" y="0"/>
                  </a:lnTo>
                  <a:lnTo>
                    <a:pt x="3890518" y="0"/>
                  </a:lnTo>
                </a:path>
              </a:pathLst>
            </a:custGeom>
            <a:ln w="314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00471" y="3072384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19">
                  <a:moveTo>
                    <a:pt x="0" y="0"/>
                  </a:moveTo>
                  <a:lnTo>
                    <a:pt x="0" y="83692"/>
                  </a:lnTo>
                  <a:lnTo>
                    <a:pt x="83692" y="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48967" y="2443048"/>
            <a:ext cx="2782570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맑은 고딕"/>
                <a:cs typeface="맑은 고딕"/>
              </a:rPr>
              <a:t>&lt;Cortical</a:t>
            </a:r>
            <a:r>
              <a:rPr sz="1600" b="1" spc="10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Neuron</a:t>
            </a:r>
            <a:r>
              <a:rPr sz="1600" b="1" spc="30" dirty="0">
                <a:latin typeface="맑은 고딕"/>
                <a:cs typeface="맑은 고딕"/>
              </a:rPr>
              <a:t> </a:t>
            </a:r>
            <a:r>
              <a:rPr sz="1600" b="1" spc="-25" dirty="0">
                <a:latin typeface="맑은 고딕"/>
                <a:cs typeface="맑은 고딕"/>
              </a:rPr>
              <a:t>Structure&gt;</a:t>
            </a:r>
            <a:endParaRPr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1000" spc="-25" dirty="0">
                <a:latin typeface="맑은 고딕"/>
                <a:cs typeface="맑은 고딕"/>
              </a:rPr>
              <a:t>자극</a:t>
            </a:r>
            <a:r>
              <a:rPr sz="1000" spc="-30" dirty="0">
                <a:latin typeface="맑은 고딕"/>
                <a:cs typeface="맑은 고딕"/>
              </a:rPr>
              <a:t> </a:t>
            </a:r>
            <a:r>
              <a:rPr sz="1000" spc="-25" dirty="0">
                <a:latin typeface="맑은 고딕"/>
                <a:cs typeface="맑은 고딕"/>
              </a:rPr>
              <a:t>전달 </a:t>
            </a:r>
            <a:r>
              <a:rPr sz="1000" spc="-45" dirty="0">
                <a:latin typeface="맑은 고딕"/>
                <a:cs typeface="맑은 고딕"/>
              </a:rPr>
              <a:t>방향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13297" y="2890774"/>
            <a:ext cx="88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-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5421" y="2788982"/>
            <a:ext cx="3730625" cy="65595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600" b="1" spc="-20" dirty="0">
                <a:latin typeface="맑은 고딕"/>
                <a:cs typeface="맑은 고딕"/>
              </a:rPr>
              <a:t>Dendrite</a:t>
            </a:r>
            <a:r>
              <a:rPr sz="1600" spc="-20" dirty="0">
                <a:latin typeface="맑은 고딕"/>
                <a:cs typeface="맑은 고딕"/>
              </a:rPr>
              <a:t>: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spc="-25" dirty="0">
                <a:latin typeface="맑은 고딕"/>
                <a:cs typeface="맑은 고딕"/>
              </a:rPr>
              <a:t>이전</a:t>
            </a:r>
            <a:r>
              <a:rPr sz="1500" spc="5" dirty="0">
                <a:latin typeface="맑은 고딕"/>
                <a:cs typeface="맑은 고딕"/>
              </a:rPr>
              <a:t> </a:t>
            </a:r>
            <a:r>
              <a:rPr sz="1500" spc="-35" dirty="0">
                <a:latin typeface="맑은 고딕"/>
                <a:cs typeface="맑은 고딕"/>
              </a:rPr>
              <a:t>뉴런의</a:t>
            </a:r>
            <a:r>
              <a:rPr sz="1500" spc="5" dirty="0">
                <a:latin typeface="맑은 고딕"/>
                <a:cs typeface="맑은 고딕"/>
              </a:rPr>
              <a:t> </a:t>
            </a:r>
            <a:r>
              <a:rPr sz="1500" spc="-35" dirty="0">
                <a:latin typeface="맑은 고딕"/>
                <a:cs typeface="맑은 고딕"/>
              </a:rPr>
              <a:t>전기적</a:t>
            </a:r>
            <a:r>
              <a:rPr sz="1500" spc="15" dirty="0">
                <a:latin typeface="맑은 고딕"/>
                <a:cs typeface="맑은 고딕"/>
              </a:rPr>
              <a:t> </a:t>
            </a:r>
            <a:r>
              <a:rPr sz="1500" spc="-35" dirty="0">
                <a:latin typeface="맑은 고딕"/>
                <a:cs typeface="맑은 고딕"/>
              </a:rPr>
              <a:t>자극을</a:t>
            </a:r>
            <a:r>
              <a:rPr sz="1500" spc="5" dirty="0">
                <a:latin typeface="맑은 고딕"/>
                <a:cs typeface="맑은 고딕"/>
              </a:rPr>
              <a:t> </a:t>
            </a:r>
            <a:r>
              <a:rPr sz="1500" spc="-40" dirty="0">
                <a:latin typeface="맑은 고딕"/>
                <a:cs typeface="맑은 고딕"/>
              </a:rPr>
              <a:t>입력받는</a:t>
            </a:r>
            <a:r>
              <a:rPr sz="1500" spc="20" dirty="0">
                <a:latin typeface="맑은 고딕"/>
                <a:cs typeface="맑은 고딕"/>
              </a:rPr>
              <a:t> </a:t>
            </a:r>
            <a:r>
              <a:rPr sz="1500" spc="-50" dirty="0">
                <a:latin typeface="맑은 고딕"/>
                <a:cs typeface="맑은 고딕"/>
              </a:rPr>
              <a:t>수용체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3297" y="3678428"/>
            <a:ext cx="88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-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35421" y="3576710"/>
            <a:ext cx="4063365" cy="177990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600" b="1" spc="-45" dirty="0">
                <a:latin typeface="맑은 고딕"/>
                <a:cs typeface="맑은 고딕"/>
              </a:rPr>
              <a:t>Nu</a:t>
            </a:r>
            <a:r>
              <a:rPr sz="1600" b="1" spc="-40" dirty="0">
                <a:latin typeface="맑은 고딕"/>
                <a:cs typeface="맑은 고딕"/>
              </a:rPr>
              <a:t>c</a:t>
            </a:r>
            <a:r>
              <a:rPr sz="1600" b="1" spc="-50" dirty="0">
                <a:latin typeface="맑은 고딕"/>
                <a:cs typeface="맑은 고딕"/>
              </a:rPr>
              <a:t>l</a:t>
            </a:r>
            <a:r>
              <a:rPr sz="1600" b="1" spc="-45" dirty="0">
                <a:latin typeface="맑은 고딕"/>
                <a:cs typeface="맑은 고딕"/>
              </a:rPr>
              <a:t>eu</a:t>
            </a:r>
            <a:r>
              <a:rPr sz="1600" b="1" spc="-5" dirty="0">
                <a:latin typeface="맑은 고딕"/>
                <a:cs typeface="맑은 고딕"/>
              </a:rPr>
              <a:t>s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&amp;</a:t>
            </a:r>
            <a:r>
              <a:rPr sz="1600" b="1" spc="-31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Ce</a:t>
            </a:r>
            <a:r>
              <a:rPr sz="1600" b="1" spc="-35" dirty="0">
                <a:latin typeface="맑은 고딕"/>
                <a:cs typeface="맑은 고딕"/>
              </a:rPr>
              <a:t>l</a:t>
            </a:r>
            <a:r>
              <a:rPr sz="1600" b="1" spc="-5" dirty="0">
                <a:latin typeface="맑은 고딕"/>
                <a:cs typeface="맑은 고딕"/>
              </a:rPr>
              <a:t>l</a:t>
            </a:r>
            <a:r>
              <a:rPr sz="1600" b="1" spc="65" dirty="0">
                <a:latin typeface="맑은 고딕"/>
                <a:cs typeface="맑은 고딕"/>
              </a:rPr>
              <a:t> </a:t>
            </a:r>
            <a:r>
              <a:rPr sz="1600" b="1" spc="-15" dirty="0">
                <a:latin typeface="맑은 고딕"/>
                <a:cs typeface="맑은 고딕"/>
              </a:rPr>
              <a:t>B</a:t>
            </a:r>
            <a:r>
              <a:rPr sz="1600" b="1" spc="-25" dirty="0">
                <a:latin typeface="맑은 고딕"/>
                <a:cs typeface="맑은 고딕"/>
              </a:rPr>
              <a:t>o</a:t>
            </a:r>
            <a:r>
              <a:rPr sz="1600" b="1" spc="-20" dirty="0">
                <a:latin typeface="맑은 고딕"/>
                <a:cs typeface="맑은 고딕"/>
              </a:rPr>
              <a:t>d</a:t>
            </a:r>
            <a:r>
              <a:rPr sz="1600" b="1" spc="-25" dirty="0">
                <a:latin typeface="맑은 고딕"/>
                <a:cs typeface="맑은 고딕"/>
              </a:rPr>
              <a:t>y</a:t>
            </a:r>
            <a:r>
              <a:rPr sz="1600" spc="-5" dirty="0">
                <a:latin typeface="맑은 고딕"/>
                <a:cs typeface="맑은 고딕"/>
              </a:rPr>
              <a:t>: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500" spc="-35" dirty="0">
                <a:latin typeface="맑은 고딕"/>
                <a:cs typeface="맑은 고딕"/>
              </a:rPr>
              <a:t>수용된</a:t>
            </a:r>
            <a:r>
              <a:rPr sz="1500" spc="5" dirty="0">
                <a:latin typeface="맑은 고딕"/>
                <a:cs typeface="맑은 고딕"/>
              </a:rPr>
              <a:t> </a:t>
            </a:r>
            <a:r>
              <a:rPr sz="1500" spc="-35" dirty="0">
                <a:latin typeface="맑은 고딕"/>
                <a:cs typeface="맑은 고딕"/>
              </a:rPr>
              <a:t>자극을</a:t>
            </a:r>
            <a:r>
              <a:rPr sz="1500" spc="25" dirty="0">
                <a:latin typeface="맑은 고딕"/>
                <a:cs typeface="맑은 고딕"/>
              </a:rPr>
              <a:t> </a:t>
            </a:r>
            <a:r>
              <a:rPr sz="1500" spc="-40" dirty="0">
                <a:latin typeface="맑은 고딕"/>
                <a:cs typeface="맑은 고딕"/>
              </a:rPr>
              <a:t>바탕으로</a:t>
            </a:r>
            <a:r>
              <a:rPr sz="1500" spc="15" dirty="0">
                <a:latin typeface="맑은 고딕"/>
                <a:cs typeface="맑은 고딕"/>
              </a:rPr>
              <a:t> </a:t>
            </a:r>
            <a:r>
              <a:rPr sz="1500" spc="-30" dirty="0">
                <a:latin typeface="맑은 고딕"/>
                <a:cs typeface="맑은 고딕"/>
              </a:rPr>
              <a:t>다음</a:t>
            </a:r>
            <a:r>
              <a:rPr sz="1500" dirty="0">
                <a:latin typeface="맑은 고딕"/>
                <a:cs typeface="맑은 고딕"/>
              </a:rPr>
              <a:t> </a:t>
            </a:r>
            <a:r>
              <a:rPr sz="1500" spc="-40" dirty="0">
                <a:latin typeface="맑은 고딕"/>
                <a:cs typeface="맑은 고딕"/>
              </a:rPr>
              <a:t>뉴런에게</a:t>
            </a:r>
            <a:r>
              <a:rPr sz="1500" spc="25" dirty="0">
                <a:latin typeface="맑은 고딕"/>
                <a:cs typeface="맑은 고딕"/>
              </a:rPr>
              <a:t> </a:t>
            </a:r>
            <a:r>
              <a:rPr sz="1500" spc="-55" dirty="0">
                <a:latin typeface="맑은 고딕"/>
                <a:cs typeface="맑은 고딕"/>
              </a:rPr>
              <a:t>전달한</a:t>
            </a:r>
            <a:endParaRPr sz="1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500" spc="-35" dirty="0">
                <a:latin typeface="맑은 고딕"/>
                <a:cs typeface="맑은 고딕"/>
              </a:rPr>
              <a:t>자극을</a:t>
            </a:r>
            <a:r>
              <a:rPr sz="1500" spc="-30" dirty="0">
                <a:latin typeface="맑은 고딕"/>
                <a:cs typeface="맑은 고딕"/>
              </a:rPr>
              <a:t> </a:t>
            </a:r>
            <a:r>
              <a:rPr sz="1500" spc="-50" dirty="0">
                <a:latin typeface="맑은 고딕"/>
                <a:cs typeface="맑은 고딕"/>
              </a:rPr>
              <a:t>생성</a:t>
            </a:r>
            <a:endParaRPr sz="1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600" b="1" spc="-20" dirty="0">
                <a:latin typeface="맑은 고딕"/>
                <a:cs typeface="맑은 고딕"/>
              </a:rPr>
              <a:t>Axon</a:t>
            </a:r>
            <a:r>
              <a:rPr sz="1600" spc="-20" dirty="0">
                <a:latin typeface="맑은 고딕"/>
                <a:cs typeface="맑은 고딕"/>
              </a:rPr>
              <a:t>: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500" spc="-60" dirty="0">
                <a:latin typeface="맑은 고딕"/>
                <a:cs typeface="맑은 고딕"/>
              </a:rPr>
              <a:t>Cell</a:t>
            </a:r>
            <a:r>
              <a:rPr sz="1500" spc="-35" dirty="0">
                <a:latin typeface="맑은 고딕"/>
                <a:cs typeface="맑은 고딕"/>
              </a:rPr>
              <a:t> </a:t>
            </a:r>
            <a:r>
              <a:rPr sz="1500" spc="-55" dirty="0">
                <a:latin typeface="맑은 고딕"/>
                <a:cs typeface="맑은 고딕"/>
              </a:rPr>
              <a:t>body로부터</a:t>
            </a:r>
            <a:r>
              <a:rPr sz="1500" spc="-45" dirty="0">
                <a:latin typeface="맑은 고딕"/>
                <a:cs typeface="맑은 고딕"/>
              </a:rPr>
              <a:t> </a:t>
            </a:r>
            <a:r>
              <a:rPr sz="1500" spc="-35" dirty="0">
                <a:latin typeface="맑은 고딕"/>
                <a:cs typeface="맑은 고딕"/>
              </a:rPr>
              <a:t>생성된</a:t>
            </a:r>
            <a:r>
              <a:rPr sz="1500" spc="15" dirty="0">
                <a:latin typeface="맑은 고딕"/>
                <a:cs typeface="맑은 고딕"/>
              </a:rPr>
              <a:t> </a:t>
            </a:r>
            <a:r>
              <a:rPr sz="1500" spc="-35" dirty="0">
                <a:latin typeface="맑은 고딕"/>
                <a:cs typeface="맑은 고딕"/>
              </a:rPr>
              <a:t>자극을</a:t>
            </a:r>
            <a:r>
              <a:rPr sz="1500" spc="10" dirty="0">
                <a:latin typeface="맑은 고딕"/>
                <a:cs typeface="맑은 고딕"/>
              </a:rPr>
              <a:t> </a:t>
            </a:r>
            <a:r>
              <a:rPr sz="1500" spc="-90" dirty="0">
                <a:latin typeface="맑은 고딕"/>
                <a:cs typeface="맑은 고딕"/>
              </a:rPr>
              <a:t>발생(Spike)시키고</a:t>
            </a:r>
            <a:endParaRPr sz="1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500" spc="-30" dirty="0">
                <a:latin typeface="맑은 고딕"/>
                <a:cs typeface="맑은 고딕"/>
              </a:rPr>
              <a:t>다음</a:t>
            </a:r>
            <a:r>
              <a:rPr sz="1500" spc="-10" dirty="0">
                <a:latin typeface="맑은 고딕"/>
                <a:cs typeface="맑은 고딕"/>
              </a:rPr>
              <a:t> </a:t>
            </a:r>
            <a:r>
              <a:rPr sz="1500" spc="-40" dirty="0">
                <a:latin typeface="맑은 고딕"/>
                <a:cs typeface="맑은 고딕"/>
              </a:rPr>
              <a:t>뉴런에게</a:t>
            </a:r>
            <a:r>
              <a:rPr sz="1500" spc="5" dirty="0">
                <a:latin typeface="맑은 고딕"/>
                <a:cs typeface="맑은 고딕"/>
              </a:rPr>
              <a:t> </a:t>
            </a:r>
            <a:r>
              <a:rPr sz="1500" spc="-55" dirty="0">
                <a:latin typeface="맑은 고딕"/>
                <a:cs typeface="맑은 고딕"/>
              </a:rPr>
              <a:t>전달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2094" y="4583430"/>
            <a:ext cx="88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-</a:t>
            </a:r>
            <a:endParaRPr sz="1200">
              <a:latin typeface="맑은 고딕"/>
              <a:cs typeface="맑은 고딕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53896" y="5791200"/>
            <a:ext cx="8033384" cy="685800"/>
            <a:chOff x="1453896" y="5791200"/>
            <a:chExt cx="8033384" cy="68580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3896" y="5791200"/>
              <a:ext cx="8033004" cy="6857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69263" y="5821680"/>
              <a:ext cx="8008620" cy="635635"/>
            </a:xfrm>
            <a:custGeom>
              <a:avLst/>
              <a:gdLst/>
              <a:ahLst/>
              <a:cxnLst/>
              <a:rect l="l" t="t" r="r" b="b"/>
              <a:pathLst>
                <a:path w="8008620" h="635635">
                  <a:moveTo>
                    <a:pt x="129921" y="0"/>
                  </a:moveTo>
                  <a:lnTo>
                    <a:pt x="78231" y="1905"/>
                  </a:lnTo>
                  <a:lnTo>
                    <a:pt x="30225" y="22098"/>
                  </a:lnTo>
                  <a:lnTo>
                    <a:pt x="5968" y="61087"/>
                  </a:lnTo>
                  <a:lnTo>
                    <a:pt x="0" y="115951"/>
                  </a:lnTo>
                  <a:lnTo>
                    <a:pt x="0" y="517677"/>
                  </a:lnTo>
                  <a:lnTo>
                    <a:pt x="6477" y="574484"/>
                  </a:lnTo>
                  <a:lnTo>
                    <a:pt x="35052" y="617448"/>
                  </a:lnTo>
                  <a:lnTo>
                    <a:pt x="76453" y="633717"/>
                  </a:lnTo>
                  <a:lnTo>
                    <a:pt x="7895463" y="635444"/>
                  </a:lnTo>
                  <a:lnTo>
                    <a:pt x="7917180" y="634784"/>
                  </a:lnTo>
                  <a:lnTo>
                    <a:pt x="7966329" y="622274"/>
                  </a:lnTo>
                  <a:lnTo>
                    <a:pt x="7996046" y="589241"/>
                  </a:lnTo>
                  <a:lnTo>
                    <a:pt x="8007604" y="535597"/>
                  </a:lnTo>
                  <a:lnTo>
                    <a:pt x="8008238" y="510425"/>
                  </a:lnTo>
                  <a:lnTo>
                    <a:pt x="8008238" y="125095"/>
                  </a:lnTo>
                  <a:lnTo>
                    <a:pt x="8003286" y="67818"/>
                  </a:lnTo>
                  <a:lnTo>
                    <a:pt x="7978648" y="22860"/>
                  </a:lnTo>
                  <a:lnTo>
                    <a:pt x="7937373" y="2667"/>
                  </a:lnTo>
                  <a:lnTo>
                    <a:pt x="129921" y="0"/>
                  </a:lnTo>
                  <a:close/>
                </a:path>
              </a:pathLst>
            </a:custGeom>
            <a:solidFill>
              <a:srgbClr val="525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26539" y="5860161"/>
            <a:ext cx="786765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FFFFFF"/>
                </a:solidFill>
                <a:latin typeface="맑은 고딕"/>
                <a:cs typeface="맑은 고딕"/>
              </a:rPr>
              <a:t>뇌가</a:t>
            </a:r>
            <a:r>
              <a:rPr sz="1700" b="1" spc="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30" dirty="0">
                <a:solidFill>
                  <a:srgbClr val="FFFFFF"/>
                </a:solidFill>
                <a:latin typeface="맑은 고딕"/>
                <a:cs typeface="맑은 고딕"/>
              </a:rPr>
              <a:t>처리하는</a:t>
            </a:r>
            <a:r>
              <a:rPr sz="1700" b="1" spc="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25" dirty="0">
                <a:solidFill>
                  <a:srgbClr val="FFFFFF"/>
                </a:solidFill>
                <a:latin typeface="맑은 고딕"/>
                <a:cs typeface="맑은 고딕"/>
              </a:rPr>
              <a:t>복잡한</a:t>
            </a:r>
            <a:r>
              <a:rPr sz="1700" b="1" spc="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맑은 고딕"/>
                <a:cs typeface="맑은 고딕"/>
              </a:rPr>
              <a:t>인지적</a:t>
            </a:r>
            <a:r>
              <a:rPr sz="1700" b="1" spc="2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30" dirty="0">
                <a:solidFill>
                  <a:srgbClr val="FFFFFF"/>
                </a:solidFill>
                <a:latin typeface="맑은 고딕"/>
                <a:cs typeface="맑은 고딕"/>
              </a:rPr>
              <a:t>작용들은</a:t>
            </a:r>
            <a:r>
              <a:rPr sz="1700" b="1" spc="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맑은 고딕"/>
                <a:cs typeface="맑은 고딕"/>
              </a:rPr>
              <a:t>모두</a:t>
            </a:r>
            <a:r>
              <a:rPr sz="1700" b="1" spc="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맑은 고딕"/>
                <a:cs typeface="맑은 고딕"/>
              </a:rPr>
              <a:t>간단한</a:t>
            </a:r>
            <a:r>
              <a:rPr sz="1700" b="1" spc="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25" dirty="0">
                <a:solidFill>
                  <a:srgbClr val="FFFFFF"/>
                </a:solidFill>
                <a:latin typeface="맑은 고딕"/>
                <a:cs typeface="맑은 고딕"/>
              </a:rPr>
              <a:t>계산의</a:t>
            </a:r>
            <a:r>
              <a:rPr sz="1700" b="1" spc="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30" dirty="0">
                <a:solidFill>
                  <a:srgbClr val="FFFFFF"/>
                </a:solidFill>
                <a:latin typeface="맑은 고딕"/>
                <a:cs typeface="맑은 고딕"/>
              </a:rPr>
              <a:t>뉴런들의</a:t>
            </a:r>
            <a:r>
              <a:rPr sz="1700" b="1" spc="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25" dirty="0">
                <a:solidFill>
                  <a:srgbClr val="FFFFFF"/>
                </a:solidFill>
                <a:latin typeface="맑은 고딕"/>
                <a:cs typeface="맑은 고딕"/>
              </a:rPr>
              <a:t>연결을</a:t>
            </a:r>
            <a:r>
              <a:rPr sz="1700" b="1" spc="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b="1" spc="-40" dirty="0">
                <a:solidFill>
                  <a:srgbClr val="FFFFFF"/>
                </a:solidFill>
                <a:latin typeface="맑은 고딕"/>
                <a:cs typeface="맑은 고딕"/>
              </a:rPr>
              <a:t>통해</a:t>
            </a:r>
            <a:endParaRPr sz="17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b="1" spc="-35" dirty="0">
                <a:solidFill>
                  <a:srgbClr val="FFFFFF"/>
                </a:solidFill>
                <a:latin typeface="맑은 고딕"/>
                <a:cs typeface="맑은 고딕"/>
              </a:rPr>
              <a:t>이루어짐</a:t>
            </a:r>
            <a:endParaRPr sz="17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71805"/>
            <a:ext cx="3636518" cy="306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236" y="1460228"/>
            <a:ext cx="4248912" cy="22920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3523" y="4154675"/>
            <a:ext cx="4143652" cy="25567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09159" y="1619758"/>
            <a:ext cx="5100955" cy="1500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맑은 고딕"/>
                <a:cs typeface="맑은 고딕"/>
              </a:rPr>
              <a:t>인간의</a:t>
            </a:r>
            <a:r>
              <a:rPr sz="1600" spc="-17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뉴런(</a:t>
            </a:r>
            <a:r>
              <a:rPr sz="1600" spc="-10" dirty="0">
                <a:latin typeface="맑은 고딕"/>
                <a:cs typeface="맑은 고딕"/>
              </a:rPr>
              <a:t>neu</a:t>
            </a:r>
            <a:r>
              <a:rPr sz="1600" spc="-30" dirty="0">
                <a:latin typeface="맑은 고딕"/>
                <a:cs typeface="맑은 고딕"/>
              </a:rPr>
              <a:t>r</a:t>
            </a:r>
            <a:r>
              <a:rPr sz="1600" spc="-10" dirty="0">
                <a:latin typeface="맑은 고딕"/>
                <a:cs typeface="맑은 고딕"/>
              </a:rPr>
              <a:t>o</a:t>
            </a:r>
            <a:r>
              <a:rPr sz="1600" spc="-5" dirty="0">
                <a:latin typeface="맑은 고딕"/>
                <a:cs typeface="맑은 고딕"/>
              </a:rPr>
              <a:t>n)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맑은 고딕"/>
              <a:cs typeface="맑은 고딕"/>
            </a:endParaRPr>
          </a:p>
          <a:p>
            <a:pPr marL="186055" indent="-173990">
              <a:lnSpc>
                <a:spcPct val="100000"/>
              </a:lnSpc>
              <a:buFont typeface="Arial"/>
              <a:buChar char="•"/>
              <a:tabLst>
                <a:tab pos="186690" algn="l"/>
              </a:tabLst>
            </a:pPr>
            <a:r>
              <a:rPr sz="1600" spc="-5" dirty="0">
                <a:latin typeface="맑은 고딕"/>
                <a:cs typeface="맑은 고딕"/>
              </a:rPr>
              <a:t>시냅스(sy</a:t>
            </a:r>
            <a:r>
              <a:rPr sz="1600" spc="-10" dirty="0">
                <a:latin typeface="맑은 고딕"/>
                <a:cs typeface="맑은 고딕"/>
              </a:rPr>
              <a:t>nap</a:t>
            </a:r>
            <a:r>
              <a:rPr sz="1600" spc="-5" dirty="0">
                <a:latin typeface="맑은 고딕"/>
                <a:cs typeface="맑은 고딕"/>
              </a:rPr>
              <a:t>s</a:t>
            </a:r>
            <a:r>
              <a:rPr sz="1600" spc="-10" dirty="0">
                <a:latin typeface="맑은 고딕"/>
                <a:cs typeface="맑은 고딕"/>
              </a:rPr>
              <a:t>e</a:t>
            </a:r>
            <a:r>
              <a:rPr sz="1600" spc="5" dirty="0">
                <a:latin typeface="맑은 고딕"/>
                <a:cs typeface="맑은 고딕"/>
              </a:rPr>
              <a:t>)</a:t>
            </a:r>
            <a:r>
              <a:rPr sz="1600" spc="-5" dirty="0">
                <a:latin typeface="맑은 고딕"/>
                <a:cs typeface="맑은 고딕"/>
              </a:rPr>
              <a:t>를</a:t>
            </a:r>
            <a:r>
              <a:rPr sz="1600" spc="-14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통해</a:t>
            </a:r>
            <a:r>
              <a:rPr sz="1600" spc="-1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뉴런간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신호를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전달</a:t>
            </a:r>
            <a:endParaRPr sz="1600">
              <a:latin typeface="맑은 고딕"/>
              <a:cs typeface="맑은 고딕"/>
            </a:endParaRPr>
          </a:p>
          <a:p>
            <a:pPr marL="186055" indent="-173990">
              <a:lnSpc>
                <a:spcPct val="100000"/>
              </a:lnSpc>
              <a:buFont typeface="Arial"/>
              <a:buChar char="•"/>
              <a:tabLst>
                <a:tab pos="186690" algn="l"/>
              </a:tabLst>
            </a:pPr>
            <a:r>
              <a:rPr sz="1600" spc="-5" dirty="0">
                <a:latin typeface="맑은 고딕"/>
                <a:cs typeface="맑은 고딕"/>
              </a:rPr>
              <a:t>각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뉴런은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수상돌기(dendrite)를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통해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입력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신호를</a:t>
            </a:r>
            <a:r>
              <a:rPr sz="1600" spc="-1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받음</a:t>
            </a:r>
            <a:endParaRPr sz="1600">
              <a:latin typeface="맑은 고딕"/>
              <a:cs typeface="맑은 고딕"/>
            </a:endParaRPr>
          </a:p>
          <a:p>
            <a:pPr marL="186055" indent="-173990">
              <a:lnSpc>
                <a:spcPct val="100000"/>
              </a:lnSpc>
              <a:buFont typeface="Arial"/>
              <a:buChar char="•"/>
              <a:tabLst>
                <a:tab pos="186690" algn="l"/>
              </a:tabLst>
            </a:pPr>
            <a:r>
              <a:rPr sz="1600" spc="-5" dirty="0">
                <a:latin typeface="맑은 고딕"/>
                <a:cs typeface="맑은 고딕"/>
              </a:rPr>
              <a:t>입력</a:t>
            </a:r>
            <a:r>
              <a:rPr sz="1600" spc="-1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신호가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특정</a:t>
            </a:r>
            <a:r>
              <a:rPr sz="1600" spc="-11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크기(threshold)</a:t>
            </a:r>
            <a:r>
              <a:rPr sz="1600" spc="-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이상인</a:t>
            </a:r>
            <a:r>
              <a:rPr sz="1600" spc="-1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경우에만</a:t>
            </a:r>
            <a:endParaRPr sz="1600">
              <a:latin typeface="맑은 고딕"/>
              <a:cs typeface="맑은 고딕"/>
            </a:endParaRPr>
          </a:p>
          <a:p>
            <a:pPr marL="186055" indent="-173990">
              <a:lnSpc>
                <a:spcPct val="100000"/>
              </a:lnSpc>
              <a:buFont typeface="Arial"/>
              <a:buChar char="•"/>
              <a:tabLst>
                <a:tab pos="186690" algn="l"/>
              </a:tabLst>
            </a:pPr>
            <a:r>
              <a:rPr sz="1600" spc="-5" dirty="0">
                <a:latin typeface="맑은 고딕"/>
                <a:cs typeface="맑은 고딕"/>
              </a:rPr>
              <a:t>활성화되어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축삭돌기(axon)을</a:t>
            </a:r>
            <a:r>
              <a:rPr sz="1600" spc="-13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통해</a:t>
            </a:r>
            <a:r>
              <a:rPr sz="1600" spc="-13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다음</a:t>
            </a:r>
            <a:r>
              <a:rPr sz="1600" spc="-1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뉴런으로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전달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4586" y="4384675"/>
            <a:ext cx="4729480" cy="1744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맑은 고딕"/>
                <a:cs typeface="맑은 고딕"/>
              </a:rPr>
              <a:t>인공 뉴런:</a:t>
            </a:r>
            <a:r>
              <a:rPr sz="1600" spc="-16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노드(</a:t>
            </a:r>
            <a:r>
              <a:rPr sz="1600" spc="-10" dirty="0">
                <a:latin typeface="맑은 고딕"/>
                <a:cs typeface="맑은 고딕"/>
              </a:rPr>
              <a:t>n</a:t>
            </a:r>
            <a:r>
              <a:rPr sz="1600" spc="-5" dirty="0">
                <a:latin typeface="맑은 고딕"/>
                <a:cs typeface="맑은 고딕"/>
              </a:rPr>
              <a:t>o</a:t>
            </a:r>
            <a:r>
              <a:rPr sz="1600" spc="-10" dirty="0">
                <a:latin typeface="맑은 고딕"/>
                <a:cs typeface="맑은 고딕"/>
              </a:rPr>
              <a:t>de)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맑은 고딕"/>
              <a:cs typeface="맑은 고딕"/>
            </a:endParaRPr>
          </a:p>
          <a:p>
            <a:pPr marL="186055" indent="-173990">
              <a:lnSpc>
                <a:spcPct val="100000"/>
              </a:lnSpc>
              <a:buFont typeface="Arial"/>
              <a:buChar char="•"/>
              <a:tabLst>
                <a:tab pos="186690" algn="l"/>
              </a:tabLst>
            </a:pPr>
            <a:r>
              <a:rPr sz="1600" spc="-5" dirty="0">
                <a:latin typeface="맑은 고딕"/>
                <a:cs typeface="맑은 고딕"/>
              </a:rPr>
              <a:t>각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노드는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가중치(weight)가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있는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입력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신호를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받음</a:t>
            </a:r>
            <a:endParaRPr sz="1600">
              <a:latin typeface="맑은 고딕"/>
              <a:cs typeface="맑은 고딕"/>
            </a:endParaRPr>
          </a:p>
          <a:p>
            <a:pPr marL="186055" indent="-173990">
              <a:lnSpc>
                <a:spcPct val="100000"/>
              </a:lnSpc>
              <a:buFont typeface="Arial"/>
              <a:buChar char="•"/>
              <a:tabLst>
                <a:tab pos="186690" algn="l"/>
              </a:tabLst>
            </a:pPr>
            <a:r>
              <a:rPr sz="1600" spc="-10" dirty="0">
                <a:latin typeface="맑은 고딕"/>
                <a:cs typeface="맑은 고딕"/>
              </a:rPr>
              <a:t>입력신호는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모두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더한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후,</a:t>
            </a:r>
            <a:r>
              <a:rPr sz="1600" spc="-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활성화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함수</a:t>
            </a:r>
            <a:endParaRPr sz="1600">
              <a:latin typeface="맑은 고딕"/>
              <a:cs typeface="맑은 고딕"/>
            </a:endParaRPr>
          </a:p>
          <a:p>
            <a:pPr marL="186055">
              <a:lnSpc>
                <a:spcPct val="100000"/>
              </a:lnSpc>
              <a:spcBef>
                <a:spcPts val="5"/>
              </a:spcBef>
              <a:tabLst>
                <a:tab pos="1270635" algn="l"/>
              </a:tabLst>
            </a:pPr>
            <a:r>
              <a:rPr sz="1600" spc="-5" dirty="0">
                <a:latin typeface="맑은 고딕"/>
                <a:cs typeface="맑은 고딕"/>
              </a:rPr>
              <a:t>(acti</a:t>
            </a:r>
            <a:r>
              <a:rPr sz="1600" spc="-35" dirty="0">
                <a:latin typeface="맑은 고딕"/>
                <a:cs typeface="맑은 고딕"/>
              </a:rPr>
              <a:t>v</a:t>
            </a:r>
            <a:r>
              <a:rPr sz="1600" spc="-5" dirty="0">
                <a:latin typeface="맑은 고딕"/>
                <a:cs typeface="맑은 고딕"/>
              </a:rPr>
              <a:t>ation</a:t>
            </a:r>
            <a:r>
              <a:rPr sz="1600" dirty="0">
                <a:latin typeface="맑은 고딕"/>
                <a:cs typeface="맑은 고딕"/>
              </a:rPr>
              <a:t>	</a:t>
            </a:r>
            <a:r>
              <a:rPr sz="1600" spc="-10" dirty="0">
                <a:latin typeface="맑은 고딕"/>
                <a:cs typeface="맑은 고딕"/>
              </a:rPr>
              <a:t>fu</a:t>
            </a:r>
            <a:r>
              <a:rPr sz="1600" spc="-5" dirty="0">
                <a:latin typeface="맑은 고딕"/>
                <a:cs typeface="맑은 고딕"/>
              </a:rPr>
              <a:t>nct</a:t>
            </a:r>
            <a:r>
              <a:rPr sz="1600" dirty="0">
                <a:latin typeface="맑은 고딕"/>
                <a:cs typeface="맑은 고딕"/>
              </a:rPr>
              <a:t>i</a:t>
            </a:r>
            <a:r>
              <a:rPr sz="1600" spc="-10" dirty="0">
                <a:latin typeface="맑은 고딕"/>
                <a:cs typeface="맑은 고딕"/>
              </a:rPr>
              <a:t>o</a:t>
            </a:r>
            <a:r>
              <a:rPr sz="1600" spc="-5" dirty="0">
                <a:latin typeface="맑은 고딕"/>
                <a:cs typeface="맑은 고딕"/>
              </a:rPr>
              <a:t>n</a:t>
            </a:r>
            <a:r>
              <a:rPr sz="1600" spc="10" dirty="0">
                <a:latin typeface="맑은 고딕"/>
                <a:cs typeface="맑은 고딕"/>
              </a:rPr>
              <a:t>)</a:t>
            </a:r>
            <a:r>
              <a:rPr sz="1600" spc="-5" dirty="0">
                <a:latin typeface="맑은 고딕"/>
                <a:cs typeface="맑은 고딕"/>
              </a:rPr>
              <a:t>을</a:t>
            </a:r>
            <a:r>
              <a:rPr sz="1600" spc="-15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적용함</a:t>
            </a:r>
            <a:endParaRPr sz="1600">
              <a:latin typeface="맑은 고딕"/>
              <a:cs typeface="맑은 고딕"/>
            </a:endParaRPr>
          </a:p>
          <a:p>
            <a:pPr marL="186055" marR="20320" indent="-173990">
              <a:lnSpc>
                <a:spcPct val="100000"/>
              </a:lnSpc>
              <a:buFont typeface="Arial"/>
              <a:buChar char="•"/>
              <a:tabLst>
                <a:tab pos="186690" algn="l"/>
              </a:tabLst>
            </a:pPr>
            <a:r>
              <a:rPr sz="1600" spc="-5" dirty="0">
                <a:latin typeface="맑은 고딕"/>
                <a:cs typeface="맑은 고딕"/>
              </a:rPr>
              <a:t>활성화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함수의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같이</a:t>
            </a:r>
            <a:r>
              <a:rPr sz="1600" spc="-1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특정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값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이상인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경우에만,</a:t>
            </a:r>
            <a:r>
              <a:rPr sz="1600" spc="-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다음 </a:t>
            </a:r>
            <a:r>
              <a:rPr sz="1600" spc="-54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노드의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입력값으로</a:t>
            </a:r>
            <a:r>
              <a:rPr sz="1600" spc="-16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전달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2992" y="7345895"/>
            <a:ext cx="158750" cy="66040"/>
          </a:xfrm>
          <a:custGeom>
            <a:avLst/>
            <a:gdLst/>
            <a:ahLst/>
            <a:cxnLst/>
            <a:rect l="l" t="t" r="r" b="b"/>
            <a:pathLst>
              <a:path w="158750" h="66040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158750" h="66040">
                <a:moveTo>
                  <a:pt x="72517" y="42811"/>
                </a:moveTo>
                <a:lnTo>
                  <a:pt x="57404" y="31762"/>
                </a:lnTo>
                <a:lnTo>
                  <a:pt x="57404" y="31635"/>
                </a:lnTo>
                <a:lnTo>
                  <a:pt x="65913" y="29159"/>
                </a:lnTo>
                <a:lnTo>
                  <a:pt x="70231" y="23761"/>
                </a:lnTo>
                <a:lnTo>
                  <a:pt x="70167" y="10833"/>
                </a:lnTo>
                <a:lnTo>
                  <a:pt x="68580" y="7315"/>
                </a:lnTo>
                <a:lnTo>
                  <a:pt x="67259" y="6210"/>
                </a:lnTo>
                <a:lnTo>
                  <a:pt x="61976" y="1739"/>
                </a:lnTo>
                <a:lnTo>
                  <a:pt x="57912" y="342"/>
                </a:lnTo>
                <a:lnTo>
                  <a:pt x="47244" y="342"/>
                </a:lnTo>
                <a:lnTo>
                  <a:pt x="42418" y="1549"/>
                </a:lnTo>
                <a:lnTo>
                  <a:pt x="38481" y="3975"/>
                </a:lnTo>
                <a:lnTo>
                  <a:pt x="38481" y="10833"/>
                </a:lnTo>
                <a:lnTo>
                  <a:pt x="42418" y="7759"/>
                </a:lnTo>
                <a:lnTo>
                  <a:pt x="46609" y="6210"/>
                </a:lnTo>
                <a:lnTo>
                  <a:pt x="59182" y="6210"/>
                </a:lnTo>
                <a:lnTo>
                  <a:pt x="63246" y="9893"/>
                </a:lnTo>
                <a:lnTo>
                  <a:pt x="63246" y="25158"/>
                </a:lnTo>
                <a:lnTo>
                  <a:pt x="57912" y="29133"/>
                </a:lnTo>
                <a:lnTo>
                  <a:pt x="42291" y="29133"/>
                </a:lnTo>
                <a:lnTo>
                  <a:pt x="42291" y="34963"/>
                </a:lnTo>
                <a:lnTo>
                  <a:pt x="59436" y="34963"/>
                </a:lnTo>
                <a:lnTo>
                  <a:pt x="65405" y="39204"/>
                </a:lnTo>
                <a:lnTo>
                  <a:pt x="65405" y="51511"/>
                </a:lnTo>
                <a:lnTo>
                  <a:pt x="64135" y="54559"/>
                </a:lnTo>
                <a:lnTo>
                  <a:pt x="61341" y="56794"/>
                </a:lnTo>
                <a:lnTo>
                  <a:pt x="58674" y="59042"/>
                </a:lnTo>
                <a:lnTo>
                  <a:pt x="55118" y="60159"/>
                </a:lnTo>
                <a:lnTo>
                  <a:pt x="45212" y="60159"/>
                </a:lnTo>
                <a:lnTo>
                  <a:pt x="40386" y="58432"/>
                </a:lnTo>
                <a:lnTo>
                  <a:pt x="35941" y="54991"/>
                </a:lnTo>
                <a:lnTo>
                  <a:pt x="35941" y="62585"/>
                </a:lnTo>
                <a:lnTo>
                  <a:pt x="39624" y="64858"/>
                </a:lnTo>
                <a:lnTo>
                  <a:pt x="44323" y="65989"/>
                </a:lnTo>
                <a:lnTo>
                  <a:pt x="56642" y="65989"/>
                </a:lnTo>
                <a:lnTo>
                  <a:pt x="61976" y="64262"/>
                </a:lnTo>
                <a:lnTo>
                  <a:pt x="66941" y="60159"/>
                </a:lnTo>
                <a:lnTo>
                  <a:pt x="70358" y="57353"/>
                </a:lnTo>
                <a:lnTo>
                  <a:pt x="72517" y="52743"/>
                </a:lnTo>
                <a:lnTo>
                  <a:pt x="72517" y="42811"/>
                </a:lnTo>
                <a:close/>
              </a:path>
              <a:path w="158750" h="66040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158750" h="66040">
                <a:moveTo>
                  <a:pt x="158280" y="36868"/>
                </a:moveTo>
                <a:lnTo>
                  <a:pt x="134112" y="36868"/>
                </a:lnTo>
                <a:lnTo>
                  <a:pt x="134112" y="42341"/>
                </a:lnTo>
                <a:lnTo>
                  <a:pt x="158280" y="42341"/>
                </a:lnTo>
                <a:lnTo>
                  <a:pt x="158280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6552" y="471805"/>
            <a:ext cx="4708906" cy="23850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6848" y="1111377"/>
            <a:ext cx="951674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40" dirty="0">
                <a:latin typeface="맑은 고딕"/>
                <a:cs typeface="맑은 고딕"/>
              </a:rPr>
              <a:t>인간의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뇌에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있는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뉴런의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작동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및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계산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방식은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컴퓨터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프로그램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등의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방식에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비해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다양한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장점이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있음</a:t>
            </a:r>
            <a:endParaRPr sz="160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  <a:tab pos="3501390" algn="l"/>
              </a:tabLst>
            </a:pPr>
            <a:r>
              <a:rPr sz="1600" b="1" spc="-5" dirty="0">
                <a:latin typeface="맑은 고딕"/>
                <a:cs typeface="맑은 고딕"/>
              </a:rPr>
              <a:t>1)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높은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효율/효과의</a:t>
            </a:r>
            <a:r>
              <a:rPr sz="1600" b="1" spc="7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계산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속도와	</a:t>
            </a:r>
            <a:r>
              <a:rPr sz="1600" b="1" spc="-5" dirty="0">
                <a:latin typeface="맑은 고딕"/>
                <a:cs typeface="맑은 고딕"/>
              </a:rPr>
              <a:t>2)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모듈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단위의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15" dirty="0">
                <a:latin typeface="맑은 고딕"/>
                <a:cs typeface="맑은 고딕"/>
              </a:rPr>
              <a:t>적응(Adaptation)이</a:t>
            </a:r>
            <a:r>
              <a:rPr sz="1600" b="1" spc="9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대표적인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장점으로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꼽힘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7770" y="2343988"/>
            <a:ext cx="5363845" cy="2411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934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맑은 고딕"/>
                <a:cs typeface="맑은 고딕"/>
              </a:rPr>
              <a:t>&lt;모듈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단위의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적응(Adaptation)&gt;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00" b="1" spc="-35" dirty="0">
                <a:latin typeface="맑은 고딕"/>
                <a:cs typeface="맑은 고딕"/>
              </a:rPr>
              <a:t>Brain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50" dirty="0">
                <a:latin typeface="맑은 고딕"/>
                <a:cs typeface="맑은 고딕"/>
              </a:rPr>
              <a:t>Learning</a:t>
            </a:r>
            <a:r>
              <a:rPr sz="1600" b="1" spc="7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Process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Experiment</a:t>
            </a:r>
            <a:endParaRPr sz="1600">
              <a:latin typeface="맑은 고딕"/>
              <a:cs typeface="맑은 고딕"/>
            </a:endParaRPr>
          </a:p>
          <a:p>
            <a:pPr marL="148590" marR="5080" indent="-148590">
              <a:lnSpc>
                <a:spcPct val="141200"/>
              </a:lnSpc>
              <a:spcBef>
                <a:spcPts val="15"/>
              </a:spcBef>
              <a:buChar char="-"/>
              <a:tabLst>
                <a:tab pos="148590" algn="l"/>
              </a:tabLst>
            </a:pPr>
            <a:r>
              <a:rPr sz="1600" spc="-25" dirty="0">
                <a:latin typeface="맑은 고딕"/>
                <a:cs typeface="맑은 고딕"/>
              </a:rPr>
              <a:t>대뇌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피질의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시각을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담당하는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85" dirty="0">
                <a:latin typeface="맑은 고딕"/>
                <a:cs typeface="맑은 고딕"/>
              </a:rPr>
              <a:t>부분(Primary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75" dirty="0">
                <a:latin typeface="맑은 고딕"/>
                <a:cs typeface="맑은 고딕"/>
              </a:rPr>
              <a:t>visual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spc="-100" dirty="0">
                <a:latin typeface="맑은 고딕"/>
                <a:cs typeface="맑은 고딕"/>
              </a:rPr>
              <a:t>area)가 </a:t>
            </a:r>
            <a:r>
              <a:rPr sz="1600" spc="-9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손상되어</a:t>
            </a:r>
            <a:r>
              <a:rPr sz="1600" spc="-7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시신경(Optic</a:t>
            </a:r>
            <a:r>
              <a:rPr sz="1600" b="1" spc="3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nerve)를</a:t>
            </a:r>
            <a:r>
              <a:rPr sz="1600" b="1" spc="-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Auditory</a:t>
            </a:r>
            <a:r>
              <a:rPr sz="1600" b="1" spc="90" dirty="0">
                <a:latin typeface="맑은 고딕"/>
                <a:cs typeface="맑은 고딕"/>
              </a:rPr>
              <a:t> </a:t>
            </a:r>
            <a:r>
              <a:rPr sz="1600" b="1" spc="-15" dirty="0">
                <a:latin typeface="맑은 고딕"/>
                <a:cs typeface="맑은 고딕"/>
              </a:rPr>
              <a:t>cortex에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연결</a:t>
            </a:r>
            <a:endParaRPr sz="1600">
              <a:latin typeface="맑은 고딕"/>
              <a:cs typeface="맑은 고딕"/>
            </a:endParaRPr>
          </a:p>
          <a:p>
            <a:pPr marL="147955" indent="-135890">
              <a:lnSpc>
                <a:spcPct val="100000"/>
              </a:lnSpc>
              <a:spcBef>
                <a:spcPts val="600"/>
              </a:spcBef>
              <a:buChar char="-"/>
              <a:tabLst>
                <a:tab pos="148590" algn="l"/>
              </a:tabLst>
            </a:pPr>
            <a:r>
              <a:rPr sz="1600" spc="-35" dirty="0">
                <a:latin typeface="맑은 고딕"/>
                <a:cs typeface="맑은 고딕"/>
              </a:rPr>
              <a:t>뉴런의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적응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이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후,</a:t>
            </a:r>
            <a:r>
              <a:rPr sz="1600" spc="-3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시각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자극에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대해</a:t>
            </a:r>
            <a:endParaRPr sz="1600">
              <a:latin typeface="맑은 고딕"/>
              <a:cs typeface="맑은 고딕"/>
            </a:endParaRPr>
          </a:p>
          <a:p>
            <a:pPr marL="169545">
              <a:lnSpc>
                <a:spcPct val="100000"/>
              </a:lnSpc>
              <a:spcBef>
                <a:spcPts val="600"/>
              </a:spcBef>
            </a:pPr>
            <a:r>
              <a:rPr sz="1600" spc="-25" dirty="0">
                <a:latin typeface="맑은 고딕"/>
                <a:cs typeface="맑은 고딕"/>
              </a:rPr>
              <a:t>기존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60" dirty="0">
                <a:latin typeface="맑은 고딕"/>
                <a:cs typeface="맑은 고딕"/>
              </a:rPr>
              <a:t>Auditory</a:t>
            </a:r>
            <a:r>
              <a:rPr sz="1600" spc="-20" dirty="0">
                <a:latin typeface="맑은 고딕"/>
                <a:cs typeface="맑은 고딕"/>
              </a:rPr>
              <a:t> </a:t>
            </a:r>
            <a:r>
              <a:rPr sz="1600" spc="-60" dirty="0">
                <a:latin typeface="맑은 고딕"/>
                <a:cs typeface="맑은 고딕"/>
              </a:rPr>
              <a:t>cortex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부분이</a:t>
            </a:r>
            <a:endParaRPr sz="1600">
              <a:latin typeface="맑은 고딕"/>
              <a:cs typeface="맑은 고딕"/>
            </a:endParaRPr>
          </a:p>
          <a:p>
            <a:pPr marL="144780">
              <a:lnSpc>
                <a:spcPct val="100000"/>
              </a:lnSpc>
              <a:spcBef>
                <a:spcPts val="600"/>
              </a:spcBef>
            </a:pPr>
            <a:r>
              <a:rPr sz="1600" b="1" spc="-35" dirty="0">
                <a:latin typeface="맑은 고딕"/>
                <a:cs typeface="맑은 고딕"/>
              </a:rPr>
              <a:t>새롭게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25" dirty="0">
                <a:latin typeface="맑은 고딕"/>
                <a:cs typeface="맑은 고딕"/>
              </a:rPr>
              <a:t>시각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35" dirty="0">
                <a:latin typeface="맑은 고딕"/>
                <a:cs typeface="맑은 고딕"/>
              </a:rPr>
              <a:t>자극에</a:t>
            </a:r>
            <a:r>
              <a:rPr sz="1600" b="1" spc="5" dirty="0">
                <a:latin typeface="맑은 고딕"/>
                <a:cs typeface="맑은 고딕"/>
              </a:rPr>
              <a:t> </a:t>
            </a:r>
            <a:r>
              <a:rPr sz="1600" b="1" spc="-25" dirty="0">
                <a:latin typeface="맑은 고딕"/>
                <a:cs typeface="맑은 고딕"/>
              </a:rPr>
              <a:t>대한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35" dirty="0">
                <a:latin typeface="맑은 고딕"/>
                <a:cs typeface="맑은 고딕"/>
              </a:rPr>
              <a:t>반응을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35" dirty="0">
                <a:latin typeface="맑은 고딕"/>
                <a:cs typeface="맑은 고딕"/>
              </a:rPr>
              <a:t>학습</a:t>
            </a:r>
            <a:r>
              <a:rPr sz="1600" spc="-35" dirty="0">
                <a:latin typeface="맑은 고딕"/>
                <a:cs typeface="맑은 고딕"/>
              </a:rPr>
              <a:t>함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1123" y="2329129"/>
            <a:ext cx="2081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맑은 고딕"/>
                <a:cs typeface="맑은 고딕"/>
              </a:rPr>
              <a:t>&lt;효율적인</a:t>
            </a:r>
            <a:r>
              <a:rPr sz="1600" b="1" spc="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계산</a:t>
            </a:r>
            <a:r>
              <a:rPr sz="1600" b="1" spc="-5" dirty="0">
                <a:latin typeface="맑은 고딕"/>
                <a:cs typeface="맑은 고딕"/>
              </a:rPr>
              <a:t> 속도&gt;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43450" y="2346198"/>
            <a:ext cx="0" cy="4544695"/>
          </a:xfrm>
          <a:custGeom>
            <a:avLst/>
            <a:gdLst/>
            <a:ahLst/>
            <a:cxnLst/>
            <a:rect l="l" t="t" r="r" b="b"/>
            <a:pathLst>
              <a:path h="4544695">
                <a:moveTo>
                  <a:pt x="0" y="454440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3747" y="5024628"/>
            <a:ext cx="2825496" cy="16962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460" y="3457955"/>
            <a:ext cx="245075" cy="1759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44779" y="2884677"/>
            <a:ext cx="398652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latin typeface="맑은 고딕"/>
                <a:cs typeface="맑은 고딕"/>
              </a:rPr>
              <a:t>뉴런의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연결인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시냅스는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매우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적은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전력으로 </a:t>
            </a:r>
            <a:r>
              <a:rPr sz="1600" spc="-54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신호를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주고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받음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4779" y="3330600"/>
            <a:ext cx="1376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500"/>
              </a:lnSpc>
              <a:spcBef>
                <a:spcPts val="100"/>
              </a:spcBef>
            </a:pPr>
            <a:r>
              <a:rPr sz="1600" spc="-35" dirty="0">
                <a:latin typeface="맑은 고딕"/>
                <a:cs typeface="맑은 고딕"/>
              </a:rPr>
              <a:t>인간의</a:t>
            </a:r>
            <a:r>
              <a:rPr sz="1600" spc="-2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뇌는</a:t>
            </a:r>
            <a:r>
              <a:rPr sz="1600" spc="-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약 </a:t>
            </a:r>
            <a:r>
              <a:rPr sz="1600" spc="-54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한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뉴런당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평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05101" y="3752716"/>
            <a:ext cx="198120" cy="269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00" spc="-45" dirty="0">
                <a:latin typeface="맑은 고딕"/>
                <a:cs typeface="맑은 고딕"/>
              </a:rPr>
              <a:t>균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3844" y="3330600"/>
            <a:ext cx="2476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500"/>
              </a:lnSpc>
              <a:spcBef>
                <a:spcPts val="100"/>
              </a:spcBef>
            </a:pPr>
            <a:r>
              <a:rPr sz="1600" spc="-25" dirty="0">
                <a:latin typeface="맑은 고딕"/>
                <a:cs typeface="맑은 고딕"/>
              </a:rPr>
              <a:t>개의</a:t>
            </a:r>
            <a:r>
              <a:rPr sz="1600" spc="-1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뉴런을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가지고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0" dirty="0">
                <a:latin typeface="맑은 고딕"/>
                <a:cs typeface="맑은 고딕"/>
              </a:rPr>
              <a:t>있으며, </a:t>
            </a:r>
            <a:r>
              <a:rPr sz="1600" spc="-55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개의</a:t>
            </a:r>
            <a:r>
              <a:rPr sz="1600" spc="-9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시냅스를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가지고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있음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779" y="4001541"/>
            <a:ext cx="3937000" cy="69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600" spc="-25" dirty="0">
                <a:latin typeface="맑은 고딕"/>
                <a:cs typeface="맑은 고딕"/>
              </a:rPr>
              <a:t>이는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매우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높은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차원의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75" dirty="0">
                <a:latin typeface="맑은 고딕"/>
                <a:cs typeface="맑은 고딕"/>
              </a:rPr>
              <a:t>Neural</a:t>
            </a:r>
            <a:r>
              <a:rPr sz="1600" spc="-45" dirty="0">
                <a:latin typeface="맑은 고딕"/>
                <a:cs typeface="맑은 고딕"/>
              </a:rPr>
              <a:t> </a:t>
            </a:r>
            <a:r>
              <a:rPr sz="1600" spc="-65" dirty="0">
                <a:latin typeface="맑은 고딕"/>
                <a:cs typeface="맑은 고딕"/>
              </a:rPr>
              <a:t>Network</a:t>
            </a:r>
            <a:r>
              <a:rPr sz="1600" spc="-25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모델 </a:t>
            </a:r>
            <a:r>
              <a:rPr sz="1600" spc="-55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의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95" dirty="0">
                <a:latin typeface="맑은 고딕"/>
                <a:cs typeface="맑은 고딕"/>
              </a:rPr>
              <a:t>Weight</a:t>
            </a:r>
            <a:r>
              <a:rPr sz="1600" spc="-3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개수보다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훨씬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많은</a:t>
            </a:r>
            <a:r>
              <a:rPr sz="1600" spc="-65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개수임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62327" y="3768852"/>
            <a:ext cx="214884" cy="22250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8547" y="5475732"/>
            <a:ext cx="864066" cy="51455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87849" y="5507736"/>
            <a:ext cx="862666" cy="51333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12140" y="5052187"/>
            <a:ext cx="1633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latin typeface="맑은 고딕"/>
                <a:cs typeface="맑은 고딕"/>
              </a:rPr>
              <a:t>Human’s</a:t>
            </a:r>
            <a:r>
              <a:rPr sz="1600" b="1" spc="-10" dirty="0">
                <a:latin typeface="맑은 고딕"/>
                <a:cs typeface="맑은 고딕"/>
              </a:rPr>
              <a:t> </a:t>
            </a:r>
            <a:r>
              <a:rPr sz="1600" b="1" spc="-60" dirty="0">
                <a:latin typeface="맑은 고딕"/>
                <a:cs typeface="맑은 고딕"/>
              </a:rPr>
              <a:t>Synapse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53080" y="4989017"/>
            <a:ext cx="1660525" cy="4737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764"/>
              </a:lnSpc>
              <a:spcBef>
                <a:spcPts val="95"/>
              </a:spcBef>
            </a:pPr>
            <a:r>
              <a:rPr sz="1600" b="1" spc="-25" dirty="0">
                <a:latin typeface="맑은 고딕"/>
                <a:cs typeface="맑은 고딕"/>
              </a:rPr>
              <a:t>Neural</a:t>
            </a:r>
            <a:r>
              <a:rPr sz="1600" b="1" spc="-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Network’s</a:t>
            </a:r>
            <a:endParaRPr sz="1600">
              <a:latin typeface="맑은 고딕"/>
              <a:cs typeface="맑은 고딕"/>
            </a:endParaRPr>
          </a:p>
          <a:p>
            <a:pPr marL="33020" algn="ctr">
              <a:lnSpc>
                <a:spcPts val="1764"/>
              </a:lnSpc>
            </a:pPr>
            <a:r>
              <a:rPr sz="1600" b="1" spc="-60" dirty="0">
                <a:latin typeface="맑은 고딕"/>
                <a:cs typeface="맑은 고딕"/>
              </a:rPr>
              <a:t>Synapse</a:t>
            </a:r>
            <a:r>
              <a:rPr sz="1600" b="1" spc="-5" dirty="0">
                <a:latin typeface="맑은 고딕"/>
                <a:cs typeface="맑은 고딕"/>
              </a:rPr>
              <a:t> </a:t>
            </a:r>
            <a:r>
              <a:rPr sz="1600" spc="-90" dirty="0">
                <a:latin typeface="맑은 고딕"/>
                <a:cs typeface="맑은 고딕"/>
              </a:rPr>
              <a:t>(Max)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14498" y="5633720"/>
            <a:ext cx="171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맑은 고딕"/>
                <a:cs typeface="맑은 고딕"/>
              </a:rPr>
              <a:t>&gt;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7602" y="471805"/>
            <a:ext cx="3662553" cy="3068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4397" y="1053490"/>
            <a:ext cx="8644890" cy="134429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5" dirty="0">
                <a:latin typeface="맑은 고딕"/>
                <a:cs typeface="맑은 고딕"/>
              </a:rPr>
              <a:t>Neural</a:t>
            </a:r>
            <a:r>
              <a:rPr sz="1600" b="1" spc="-20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Network</a:t>
            </a:r>
            <a:r>
              <a:rPr sz="1600" b="1" spc="-2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(인공신경망)</a:t>
            </a:r>
            <a:endParaRPr sz="1600">
              <a:latin typeface="맑은 고딕"/>
              <a:cs typeface="맑은 고딕"/>
            </a:endParaRPr>
          </a:p>
          <a:p>
            <a:pPr marL="523240" lvl="1" indent="-156210">
              <a:lnSpc>
                <a:spcPct val="100000"/>
              </a:lnSpc>
              <a:spcBef>
                <a:spcPts val="900"/>
              </a:spcBef>
              <a:buChar char="-"/>
              <a:tabLst>
                <a:tab pos="523875" algn="l"/>
              </a:tabLst>
            </a:pPr>
            <a:r>
              <a:rPr sz="1600" spc="-45" dirty="0">
                <a:latin typeface="맑은 고딕"/>
                <a:cs typeface="맑은 고딕"/>
              </a:rPr>
              <a:t>신경세포의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간단하고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효과적인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처리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방식에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착안해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구현된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머신러닝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알고리즘의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한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종류</a:t>
            </a:r>
            <a:endParaRPr sz="1600">
              <a:latin typeface="맑은 고딕"/>
              <a:cs typeface="맑은 고딕"/>
            </a:endParaRPr>
          </a:p>
          <a:p>
            <a:pPr marL="523240" lvl="1" indent="-156210">
              <a:lnSpc>
                <a:spcPct val="100000"/>
              </a:lnSpc>
              <a:spcBef>
                <a:spcPts val="900"/>
              </a:spcBef>
              <a:buChar char="-"/>
              <a:tabLst>
                <a:tab pos="523875" algn="l"/>
              </a:tabLst>
            </a:pPr>
            <a:r>
              <a:rPr sz="1600" spc="-40" dirty="0">
                <a:latin typeface="맑은 고딕"/>
                <a:cs typeface="맑은 고딕"/>
              </a:rPr>
              <a:t>다량의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뉴런(Neuron,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15" dirty="0">
                <a:latin typeface="맑은 고딕"/>
                <a:cs typeface="맑은 고딕"/>
              </a:rPr>
              <a:t>Unit)들이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15" dirty="0">
                <a:latin typeface="맑은 고딕"/>
                <a:cs typeface="맑은 고딕"/>
              </a:rPr>
              <a:t>층(Layer)으로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연결되어</a:t>
            </a:r>
            <a:r>
              <a:rPr sz="1600" spc="65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간단한</a:t>
            </a:r>
            <a:r>
              <a:rPr sz="1600" spc="7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계산과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연결을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통해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60" dirty="0">
                <a:latin typeface="맑은 고딕"/>
                <a:cs typeface="맑은 고딕"/>
              </a:rPr>
              <a:t>복잡한</a:t>
            </a:r>
            <a:endParaRPr sz="1600">
              <a:latin typeface="맑은 고딕"/>
              <a:cs typeface="맑은 고딕"/>
            </a:endParaRPr>
          </a:p>
          <a:p>
            <a:pPr marL="367665">
              <a:lnSpc>
                <a:spcPct val="100000"/>
              </a:lnSpc>
            </a:pPr>
            <a:r>
              <a:rPr sz="1600" spc="-40" dirty="0">
                <a:latin typeface="맑은 고딕"/>
                <a:cs typeface="맑은 고딕"/>
              </a:rPr>
              <a:t>문제를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해결함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2906" y="3377299"/>
            <a:ext cx="3376136" cy="29932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22375" y="2756662"/>
            <a:ext cx="2732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맑은 고딕"/>
                <a:cs typeface="맑은 고딕"/>
              </a:rPr>
              <a:t>&lt;Neural</a:t>
            </a:r>
            <a:r>
              <a:rPr sz="1600" b="1" spc="8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Network</a:t>
            </a:r>
            <a:r>
              <a:rPr sz="1600" b="1" spc="85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Example&gt;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2233" y="3792372"/>
            <a:ext cx="4975225" cy="26911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spc="-10" dirty="0">
                <a:latin typeface="맑은 고딕"/>
                <a:cs typeface="맑은 고딕"/>
              </a:rPr>
              <a:t>Input</a:t>
            </a:r>
            <a:r>
              <a:rPr sz="1600" b="1" spc="3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Layer</a:t>
            </a:r>
            <a:r>
              <a:rPr sz="1600" spc="-40" dirty="0">
                <a:latin typeface="맑은 고딕"/>
                <a:cs typeface="맑은 고딕"/>
              </a:rPr>
              <a:t>: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5" dirty="0">
                <a:latin typeface="맑은 고딕"/>
                <a:cs typeface="맑은 고딕"/>
              </a:rPr>
              <a:t>초</a:t>
            </a:r>
            <a:r>
              <a:rPr sz="1600" spc="-5" dirty="0">
                <a:latin typeface="맑은 고딕"/>
                <a:cs typeface="맑은 고딕"/>
              </a:rPr>
              <a:t>기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입력값</a:t>
            </a:r>
            <a:r>
              <a:rPr sz="1600" spc="-5" dirty="0">
                <a:latin typeface="맑은 고딕"/>
                <a:cs typeface="맑은 고딕"/>
              </a:rPr>
              <a:t>을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받</a:t>
            </a:r>
            <a:r>
              <a:rPr sz="1600" spc="-5" dirty="0">
                <a:latin typeface="맑은 고딕"/>
                <a:cs typeface="맑은 고딕"/>
              </a:rPr>
              <a:t>는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가</a:t>
            </a:r>
            <a:r>
              <a:rPr sz="1600" spc="-5" dirty="0">
                <a:latin typeface="맑은 고딕"/>
                <a:cs typeface="맑은 고딕"/>
              </a:rPr>
              <a:t>장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첫번</a:t>
            </a:r>
            <a:r>
              <a:rPr sz="1600" spc="-5" dirty="0">
                <a:latin typeface="맑은 고딕"/>
                <a:cs typeface="맑은 고딕"/>
              </a:rPr>
              <a:t>째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100" dirty="0">
                <a:latin typeface="맑은 고딕"/>
                <a:cs typeface="맑은 고딕"/>
              </a:rPr>
              <a:t>L</a:t>
            </a:r>
            <a:r>
              <a:rPr sz="1600" spc="-105" dirty="0">
                <a:latin typeface="맑은 고딕"/>
                <a:cs typeface="맑은 고딕"/>
              </a:rPr>
              <a:t>a</a:t>
            </a:r>
            <a:r>
              <a:rPr sz="1600" spc="-110" dirty="0">
                <a:latin typeface="맑은 고딕"/>
                <a:cs typeface="맑은 고딕"/>
              </a:rPr>
              <a:t>y</a:t>
            </a:r>
            <a:r>
              <a:rPr sz="1600" spc="-105" dirty="0">
                <a:latin typeface="맑은 고딕"/>
                <a:cs typeface="맑은 고딕"/>
              </a:rPr>
              <a:t>e</a:t>
            </a:r>
            <a:r>
              <a:rPr sz="1600" spc="-5" dirty="0">
                <a:latin typeface="맑은 고딕"/>
                <a:cs typeface="맑은 고딕"/>
              </a:rPr>
              <a:t>r</a:t>
            </a:r>
            <a:r>
              <a:rPr sz="1600" spc="-15" dirty="0">
                <a:latin typeface="맑은 고딕"/>
                <a:cs typeface="맑은 고딕"/>
              </a:rPr>
              <a:t> </a:t>
            </a:r>
            <a:r>
              <a:rPr sz="1600" spc="-195" dirty="0">
                <a:latin typeface="맑은 고딕"/>
                <a:cs typeface="맑은 고딕"/>
              </a:rPr>
              <a:t>(</a:t>
            </a:r>
            <a:r>
              <a:rPr sz="1600" spc="-5" dirty="0">
                <a:latin typeface="맑은 고딕"/>
                <a:cs typeface="맑은 고딕"/>
              </a:rPr>
              <a:t>#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100" dirty="0">
                <a:latin typeface="맑은 고딕"/>
                <a:cs typeface="맑은 고딕"/>
              </a:rPr>
              <a:t>o</a:t>
            </a:r>
            <a:r>
              <a:rPr sz="1600" spc="-5" dirty="0">
                <a:latin typeface="맑은 고딕"/>
                <a:cs typeface="맑은 고딕"/>
              </a:rPr>
              <a:t>f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105" dirty="0">
                <a:latin typeface="맑은 고딕"/>
                <a:cs typeface="맑은 고딕"/>
              </a:rPr>
              <a:t>H</a:t>
            </a:r>
            <a:r>
              <a:rPr sz="1600" spc="-100" dirty="0">
                <a:latin typeface="맑은 고딕"/>
                <a:cs typeface="맑은 고딕"/>
              </a:rPr>
              <a:t>i</a:t>
            </a:r>
            <a:r>
              <a:rPr sz="1600" spc="-105" dirty="0">
                <a:latin typeface="맑은 고딕"/>
                <a:cs typeface="맑은 고딕"/>
              </a:rPr>
              <a:t>dde</a:t>
            </a:r>
            <a:r>
              <a:rPr sz="1600" spc="-5" dirty="0">
                <a:latin typeface="맑은 고딕"/>
                <a:cs typeface="맑은 고딕"/>
              </a:rPr>
              <a:t>n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=</a:t>
            </a:r>
            <a:r>
              <a:rPr sz="1600" spc="-25" dirty="0">
                <a:latin typeface="맑은 고딕"/>
                <a:cs typeface="맑은 고딕"/>
              </a:rPr>
              <a:t> </a:t>
            </a:r>
            <a:r>
              <a:rPr sz="1600" spc="-310" dirty="0">
                <a:latin typeface="맑은 고딕"/>
                <a:cs typeface="맑은 고딕"/>
              </a:rPr>
              <a:t>1)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150">
              <a:latin typeface="맑은 고딕"/>
              <a:cs typeface="맑은 고딕"/>
            </a:endParaRPr>
          </a:p>
          <a:p>
            <a:pPr marL="31115">
              <a:lnSpc>
                <a:spcPct val="100000"/>
              </a:lnSpc>
            </a:pPr>
            <a:r>
              <a:rPr sz="1600" b="1" spc="-20" dirty="0">
                <a:latin typeface="맑은 고딕"/>
                <a:cs typeface="맑은 고딕"/>
              </a:rPr>
              <a:t>Hidden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Layer</a:t>
            </a:r>
            <a:r>
              <a:rPr sz="1600" spc="-40" dirty="0">
                <a:latin typeface="맑은 고딕"/>
                <a:cs typeface="맑은 고딕"/>
              </a:rPr>
              <a:t>:</a:t>
            </a:r>
            <a:endParaRPr sz="1600">
              <a:latin typeface="맑은 고딕"/>
              <a:cs typeface="맑은 고딕"/>
            </a:endParaRPr>
          </a:p>
          <a:p>
            <a:pPr marL="31115">
              <a:lnSpc>
                <a:spcPct val="100000"/>
              </a:lnSpc>
              <a:spcBef>
                <a:spcPts val="600"/>
              </a:spcBef>
            </a:pPr>
            <a:r>
              <a:rPr sz="1600" spc="-55" dirty="0">
                <a:latin typeface="맑은 고딕"/>
                <a:cs typeface="맑은 고딕"/>
              </a:rPr>
              <a:t>중</a:t>
            </a:r>
            <a:r>
              <a:rPr sz="1600" spc="-5" dirty="0">
                <a:latin typeface="맑은 고딕"/>
                <a:cs typeface="맑은 고딕"/>
              </a:rPr>
              <a:t>간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단계</a:t>
            </a:r>
            <a:r>
              <a:rPr sz="1600" spc="-5" dirty="0">
                <a:latin typeface="맑은 고딕"/>
                <a:cs typeface="맑은 고딕"/>
              </a:rPr>
              <a:t>의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모</a:t>
            </a:r>
            <a:r>
              <a:rPr sz="1600" spc="-5" dirty="0">
                <a:latin typeface="맑은 고딕"/>
                <a:cs typeface="맑은 고딕"/>
              </a:rPr>
              <a:t>든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90" dirty="0">
                <a:latin typeface="맑은 고딕"/>
                <a:cs typeface="맑은 고딕"/>
              </a:rPr>
              <a:t>L</a:t>
            </a:r>
            <a:r>
              <a:rPr sz="1600" spc="-95" dirty="0">
                <a:latin typeface="맑은 고딕"/>
                <a:cs typeface="맑은 고딕"/>
              </a:rPr>
              <a:t>a</a:t>
            </a:r>
            <a:r>
              <a:rPr sz="1600" spc="-100" dirty="0">
                <a:latin typeface="맑은 고딕"/>
                <a:cs typeface="맑은 고딕"/>
              </a:rPr>
              <a:t>y</a:t>
            </a:r>
            <a:r>
              <a:rPr sz="1600" spc="-95" dirty="0">
                <a:latin typeface="맑은 고딕"/>
                <a:cs typeface="맑은 고딕"/>
              </a:rPr>
              <a:t>e</a:t>
            </a:r>
            <a:r>
              <a:rPr sz="1600" spc="-90" dirty="0">
                <a:latin typeface="맑은 고딕"/>
                <a:cs typeface="맑은 고딕"/>
              </a:rPr>
              <a:t>r</a:t>
            </a:r>
            <a:r>
              <a:rPr sz="1600" spc="-5" dirty="0">
                <a:latin typeface="맑은 고딕"/>
                <a:cs typeface="맑은 고딕"/>
              </a:rPr>
              <a:t>를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의미</a:t>
            </a:r>
            <a:r>
              <a:rPr sz="1600" spc="-5" dirty="0">
                <a:latin typeface="맑은 고딕"/>
                <a:cs typeface="맑은 고딕"/>
              </a:rPr>
              <a:t>함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195" dirty="0">
                <a:latin typeface="맑은 고딕"/>
                <a:cs typeface="맑은 고딕"/>
              </a:rPr>
              <a:t>(</a:t>
            </a:r>
            <a:r>
              <a:rPr sz="1600" spc="-5" dirty="0">
                <a:latin typeface="맑은 고딕"/>
                <a:cs typeface="맑은 고딕"/>
              </a:rPr>
              <a:t>#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100" dirty="0">
                <a:latin typeface="맑은 고딕"/>
                <a:cs typeface="맑은 고딕"/>
              </a:rPr>
              <a:t>o</a:t>
            </a:r>
            <a:r>
              <a:rPr sz="1600" spc="-5" dirty="0">
                <a:latin typeface="맑은 고딕"/>
                <a:cs typeface="맑은 고딕"/>
              </a:rPr>
              <a:t>f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105" dirty="0">
                <a:latin typeface="맑은 고딕"/>
                <a:cs typeface="맑은 고딕"/>
              </a:rPr>
              <a:t>H</a:t>
            </a:r>
            <a:r>
              <a:rPr sz="1600" spc="-100" dirty="0">
                <a:latin typeface="맑은 고딕"/>
                <a:cs typeface="맑은 고딕"/>
              </a:rPr>
              <a:t>i</a:t>
            </a:r>
            <a:r>
              <a:rPr sz="1600" spc="-105" dirty="0">
                <a:latin typeface="맑은 고딕"/>
                <a:cs typeface="맑은 고딕"/>
              </a:rPr>
              <a:t>dde</a:t>
            </a:r>
            <a:r>
              <a:rPr sz="1600" spc="-5" dirty="0">
                <a:latin typeface="맑은 고딕"/>
                <a:cs typeface="맑은 고딕"/>
              </a:rPr>
              <a:t>n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50" dirty="0">
                <a:latin typeface="맑은 고딕"/>
                <a:cs typeface="맑은 고딕"/>
              </a:rPr>
              <a:t>&gt;</a:t>
            </a:r>
            <a:r>
              <a:rPr sz="1600" spc="-5" dirty="0">
                <a:latin typeface="맑은 고딕"/>
                <a:cs typeface="맑은 고딕"/>
              </a:rPr>
              <a:t>=</a:t>
            </a:r>
            <a:r>
              <a:rPr sz="1600" spc="140" dirty="0">
                <a:latin typeface="맑은 고딕"/>
                <a:cs typeface="맑은 고딕"/>
              </a:rPr>
              <a:t> </a:t>
            </a:r>
            <a:r>
              <a:rPr sz="1600" spc="-310" dirty="0">
                <a:latin typeface="맑은 고딕"/>
                <a:cs typeface="맑은 고딕"/>
              </a:rPr>
              <a:t>1)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</a:pPr>
            <a:r>
              <a:rPr sz="1600" b="1" spc="-20" dirty="0">
                <a:latin typeface="맑은 고딕"/>
                <a:cs typeface="맑은 고딕"/>
              </a:rPr>
              <a:t>Output</a:t>
            </a:r>
            <a:r>
              <a:rPr sz="1600" b="1" spc="-1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Layer</a:t>
            </a:r>
            <a:r>
              <a:rPr sz="1600" spc="-40" dirty="0">
                <a:latin typeface="맑은 고딕"/>
                <a:cs typeface="맑은 고딕"/>
              </a:rPr>
              <a:t>:</a:t>
            </a:r>
            <a:endParaRPr sz="160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  <a:spcBef>
                <a:spcPts val="600"/>
              </a:spcBef>
            </a:pPr>
            <a:r>
              <a:rPr sz="1600" spc="-30" dirty="0">
                <a:latin typeface="맑은 고딕"/>
                <a:cs typeface="맑은 고딕"/>
              </a:rPr>
              <a:t>가장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마지막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단계의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80" dirty="0">
                <a:latin typeface="맑은 고딕"/>
                <a:cs typeface="맑은 고딕"/>
              </a:rPr>
              <a:t>Layer로</a:t>
            </a:r>
            <a:r>
              <a:rPr sz="1600" spc="-2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모델의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출력값을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계산</a:t>
            </a:r>
            <a:endParaRPr sz="1600">
              <a:latin typeface="맑은 고딕"/>
              <a:cs typeface="맑은 고딕"/>
            </a:endParaRPr>
          </a:p>
          <a:p>
            <a:pPr marL="60325">
              <a:lnSpc>
                <a:spcPct val="100000"/>
              </a:lnSpc>
              <a:spcBef>
                <a:spcPts val="600"/>
              </a:spcBef>
            </a:pPr>
            <a:r>
              <a:rPr sz="1600" spc="-195" dirty="0">
                <a:latin typeface="맑은 고딕"/>
                <a:cs typeface="맑은 고딕"/>
              </a:rPr>
              <a:t>(</a:t>
            </a:r>
            <a:r>
              <a:rPr sz="1600" spc="-5" dirty="0">
                <a:latin typeface="맑은 고딕"/>
                <a:cs typeface="맑은 고딕"/>
              </a:rPr>
              <a:t>#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-100" dirty="0">
                <a:latin typeface="맑은 고딕"/>
                <a:cs typeface="맑은 고딕"/>
              </a:rPr>
              <a:t>o</a:t>
            </a:r>
            <a:r>
              <a:rPr sz="1600" spc="-5" dirty="0">
                <a:latin typeface="맑은 고딕"/>
                <a:cs typeface="맑은 고딕"/>
              </a:rPr>
              <a:t>f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90" dirty="0">
                <a:latin typeface="맑은 고딕"/>
                <a:cs typeface="맑은 고딕"/>
              </a:rPr>
              <a:t>Outpu</a:t>
            </a:r>
            <a:r>
              <a:rPr sz="1600" spc="-5" dirty="0">
                <a:latin typeface="맑은 고딕"/>
                <a:cs typeface="맑은 고딕"/>
              </a:rPr>
              <a:t>t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=</a:t>
            </a:r>
            <a:r>
              <a:rPr sz="1600" spc="-25" dirty="0">
                <a:latin typeface="맑은 고딕"/>
                <a:cs typeface="맑은 고딕"/>
              </a:rPr>
              <a:t> </a:t>
            </a:r>
            <a:r>
              <a:rPr sz="1600" spc="-310" dirty="0">
                <a:latin typeface="맑은 고딕"/>
                <a:cs typeface="맑은 고딕"/>
              </a:rPr>
              <a:t>1)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8704" y="2830474"/>
            <a:ext cx="4790440" cy="665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spc="-45" dirty="0">
                <a:latin typeface="맑은 고딕"/>
                <a:cs typeface="맑은 고딕"/>
              </a:rPr>
              <a:t>Neu</a:t>
            </a:r>
            <a:r>
              <a:rPr sz="1600" b="1" spc="-60" dirty="0">
                <a:latin typeface="맑은 고딕"/>
                <a:cs typeface="맑은 고딕"/>
              </a:rPr>
              <a:t>r</a:t>
            </a:r>
            <a:r>
              <a:rPr sz="1600" b="1" spc="-50" dirty="0">
                <a:latin typeface="맑은 고딕"/>
                <a:cs typeface="맑은 고딕"/>
              </a:rPr>
              <a:t>o</a:t>
            </a:r>
            <a:r>
              <a:rPr sz="1600" b="1" spc="-45" dirty="0">
                <a:latin typeface="맑은 고딕"/>
                <a:cs typeface="맑은 고딕"/>
              </a:rPr>
              <a:t>n</a:t>
            </a:r>
            <a:r>
              <a:rPr sz="1600" b="1" spc="-5" dirty="0">
                <a:latin typeface="맑은 고딕"/>
                <a:cs typeface="맑은 고딕"/>
              </a:rPr>
              <a:t>: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각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뉴런</a:t>
            </a:r>
            <a:r>
              <a:rPr sz="1600" spc="-5" dirty="0">
                <a:latin typeface="맑은 고딕"/>
                <a:cs typeface="맑은 고딕"/>
              </a:rPr>
              <a:t>이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55" dirty="0">
                <a:solidFill>
                  <a:srgbClr val="C72405"/>
                </a:solidFill>
                <a:latin typeface="맑은 고딕"/>
                <a:cs typeface="맑은 고딕"/>
              </a:rPr>
              <a:t>계산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한</a:t>
            </a:r>
            <a:r>
              <a:rPr sz="1600" spc="35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55" dirty="0">
                <a:solidFill>
                  <a:srgbClr val="C72405"/>
                </a:solidFill>
                <a:latin typeface="맑은 고딕"/>
                <a:cs typeface="맑은 고딕"/>
              </a:rPr>
              <a:t>결</a:t>
            </a:r>
            <a:r>
              <a:rPr sz="1600" spc="-5" dirty="0">
                <a:solidFill>
                  <a:srgbClr val="C72405"/>
                </a:solidFill>
                <a:latin typeface="맑은 고딕"/>
                <a:cs typeface="맑은 고딕"/>
              </a:rPr>
              <a:t>과</a:t>
            </a:r>
            <a:r>
              <a:rPr sz="1600" spc="25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데이</a:t>
            </a:r>
            <a:r>
              <a:rPr sz="1600" spc="-5" dirty="0">
                <a:latin typeface="맑은 고딕"/>
                <a:cs typeface="맑은 고딕"/>
              </a:rPr>
              <a:t>터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135" dirty="0">
                <a:latin typeface="맑은 고딕"/>
                <a:cs typeface="맑은 고딕"/>
              </a:rPr>
              <a:t>(</a:t>
            </a:r>
            <a:r>
              <a:rPr sz="1600" spc="-265" dirty="0">
                <a:latin typeface="맑은 고딕"/>
                <a:cs typeface="맑은 고딕"/>
              </a:rPr>
              <a:t>V</a:t>
            </a:r>
            <a:r>
              <a:rPr sz="1600" spc="-140" dirty="0">
                <a:latin typeface="맑은 고딕"/>
                <a:cs typeface="맑은 고딕"/>
              </a:rPr>
              <a:t>a</a:t>
            </a:r>
            <a:r>
              <a:rPr sz="1600" spc="-135" dirty="0">
                <a:latin typeface="맑은 고딕"/>
                <a:cs typeface="맑은 고딕"/>
              </a:rPr>
              <a:t>l</a:t>
            </a:r>
            <a:r>
              <a:rPr sz="1600" spc="-140" dirty="0">
                <a:latin typeface="맑은 고딕"/>
                <a:cs typeface="맑은 고딕"/>
              </a:rPr>
              <a:t>ue</a:t>
            </a:r>
            <a:r>
              <a:rPr sz="1600" spc="-135" dirty="0">
                <a:latin typeface="맑은 고딕"/>
                <a:cs typeface="맑은 고딕"/>
              </a:rPr>
              <a:t>)</a:t>
            </a:r>
            <a:r>
              <a:rPr sz="1600" spc="-5" dirty="0">
                <a:latin typeface="맑은 고딕"/>
                <a:cs typeface="맑은 고딕"/>
              </a:rPr>
              <a:t>를</a:t>
            </a:r>
            <a:r>
              <a:rPr sz="1600" spc="-15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의미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60" dirty="0">
                <a:latin typeface="맑은 고딕"/>
                <a:cs typeface="맑은 고딕"/>
              </a:rPr>
              <a:t>Synapse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:</a:t>
            </a:r>
            <a:r>
              <a:rPr sz="1600" b="1" spc="35" dirty="0"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뉴런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결과값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사이의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90" dirty="0">
                <a:solidFill>
                  <a:srgbClr val="C72405"/>
                </a:solidFill>
                <a:latin typeface="맑은 고딕"/>
                <a:cs typeface="맑은 고딕"/>
              </a:rPr>
              <a:t>weight</a:t>
            </a:r>
            <a:r>
              <a:rPr sz="1600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spc="-30" dirty="0">
                <a:latin typeface="맑은 고딕"/>
                <a:cs typeface="맑은 고딕"/>
              </a:rPr>
              <a:t>값을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55" dirty="0">
                <a:latin typeface="맑은 고딕"/>
                <a:cs typeface="맑은 고딕"/>
              </a:rPr>
              <a:t>의미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87553"/>
            <a:ext cx="665098" cy="2910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6625" y="475234"/>
            <a:ext cx="2112899" cy="30505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149096" y="2758440"/>
            <a:ext cx="7272020" cy="1433830"/>
            <a:chOff x="1149096" y="2758440"/>
            <a:chExt cx="7272020" cy="143383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096" y="2758440"/>
              <a:ext cx="7271491" cy="12914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08804" y="3467074"/>
              <a:ext cx="1164590" cy="715010"/>
            </a:xfrm>
            <a:custGeom>
              <a:avLst/>
              <a:gdLst/>
              <a:ahLst/>
              <a:cxnLst/>
              <a:rect l="l" t="t" r="r" b="b"/>
              <a:pathLst>
                <a:path w="1164589" h="715010">
                  <a:moveTo>
                    <a:pt x="0" y="714400"/>
                  </a:moveTo>
                  <a:lnTo>
                    <a:pt x="1164120" y="714400"/>
                  </a:lnTo>
                  <a:lnTo>
                    <a:pt x="1164120" y="0"/>
                  </a:lnTo>
                  <a:lnTo>
                    <a:pt x="0" y="0"/>
                  </a:lnTo>
                  <a:lnTo>
                    <a:pt x="0" y="714400"/>
                  </a:lnTo>
                  <a:close/>
                </a:path>
              </a:pathLst>
            </a:custGeom>
            <a:ln w="20941">
              <a:solidFill>
                <a:srgbClr val="C724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92200" y="950366"/>
            <a:ext cx="9193530" cy="160972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1100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45" dirty="0">
                <a:latin typeface="맑은 고딕"/>
                <a:cs typeface="맑은 고딕"/>
              </a:rPr>
              <a:t>머신러닝과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딥러닝을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구현하기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위해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다양한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개발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환경이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존재함</a:t>
            </a:r>
            <a:endParaRPr sz="160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spcBef>
                <a:spcPts val="994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30" dirty="0">
                <a:latin typeface="맑은 고딕"/>
                <a:cs typeface="맑은 고딕"/>
              </a:rPr>
              <a:t>모델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구현을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위해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다양한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언어를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사용할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수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있지만,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대게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특정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언어에서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오픈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50" dirty="0">
                <a:latin typeface="맑은 고딕"/>
                <a:cs typeface="맑은 고딕"/>
              </a:rPr>
              <a:t>라이브러리를</a:t>
            </a:r>
            <a:r>
              <a:rPr sz="1600" b="1" spc="75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이용함</a:t>
            </a:r>
            <a:endParaRPr sz="1600">
              <a:latin typeface="맑은 고딕"/>
              <a:cs typeface="맑은 고딕"/>
            </a:endParaRPr>
          </a:p>
          <a:p>
            <a:pPr marL="367665" indent="-355600">
              <a:lnSpc>
                <a:spcPct val="100000"/>
              </a:lnSpc>
              <a:spcBef>
                <a:spcPts val="1010"/>
              </a:spcBef>
              <a:buClr>
                <a:srgbClr val="C00000"/>
              </a:buClr>
              <a:buFont typeface="MS Gothic"/>
              <a:buChar char="❑"/>
              <a:tabLst>
                <a:tab pos="368300" algn="l"/>
              </a:tabLst>
            </a:pPr>
            <a:r>
              <a:rPr sz="1600" b="1" spc="-30" dirty="0">
                <a:latin typeface="맑은 고딕"/>
                <a:cs typeface="맑은 고딕"/>
              </a:rPr>
              <a:t>주요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머신러닝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모델에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따라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사용하는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딥러닝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50" dirty="0">
                <a:latin typeface="맑은 고딕"/>
                <a:cs typeface="맑은 고딕"/>
              </a:rPr>
              <a:t>라이브러리는</a:t>
            </a:r>
            <a:r>
              <a:rPr sz="1600" b="1" spc="6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달라질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수</a:t>
            </a:r>
            <a:r>
              <a:rPr sz="1600" b="1" spc="60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있음</a:t>
            </a:r>
            <a:endParaRPr sz="1600">
              <a:latin typeface="맑은 고딕"/>
              <a:cs typeface="맑은 고딕"/>
            </a:endParaRPr>
          </a:p>
          <a:p>
            <a:pPr marL="1270000">
              <a:lnSpc>
                <a:spcPct val="100000"/>
              </a:lnSpc>
              <a:spcBef>
                <a:spcPts val="1790"/>
              </a:spcBef>
            </a:pPr>
            <a:r>
              <a:rPr sz="1600" b="1" spc="-35" dirty="0">
                <a:latin typeface="맑은 고딕"/>
                <a:cs typeface="맑은 고딕"/>
              </a:rPr>
              <a:t>&lt;Various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Software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and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Library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for</a:t>
            </a:r>
            <a:r>
              <a:rPr sz="1600" b="1" spc="65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Deep</a:t>
            </a:r>
            <a:r>
              <a:rPr sz="1600" b="1" spc="30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Learning&gt;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20581" y="4764818"/>
            <a:ext cx="4133215" cy="2039620"/>
            <a:chOff x="6120581" y="4764818"/>
            <a:chExt cx="4133215" cy="203962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8966" y="4764818"/>
              <a:ext cx="4096512" cy="20390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31051" y="4802124"/>
              <a:ext cx="4112260" cy="262255"/>
            </a:xfrm>
            <a:custGeom>
              <a:avLst/>
              <a:gdLst/>
              <a:ahLst/>
              <a:cxnLst/>
              <a:rect l="l" t="t" r="r" b="b"/>
              <a:pathLst>
                <a:path w="4112259" h="262254">
                  <a:moveTo>
                    <a:pt x="4111625" y="262001"/>
                  </a:moveTo>
                  <a:lnTo>
                    <a:pt x="0" y="262001"/>
                  </a:lnTo>
                  <a:lnTo>
                    <a:pt x="0" y="0"/>
                  </a:lnTo>
                </a:path>
                <a:path w="4112259" h="262254">
                  <a:moveTo>
                    <a:pt x="126" y="127"/>
                  </a:moveTo>
                  <a:lnTo>
                    <a:pt x="4111752" y="127"/>
                  </a:lnTo>
                  <a:lnTo>
                    <a:pt x="4111752" y="262128"/>
                  </a:lnTo>
                </a:path>
              </a:pathLst>
            </a:custGeom>
            <a:ln w="20941">
              <a:solidFill>
                <a:srgbClr val="C724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3510" y="4504627"/>
            <a:ext cx="4404048" cy="265923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139054" y="4335526"/>
            <a:ext cx="52597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latin typeface="맑은 고딕"/>
                <a:cs typeface="맑은 고딕"/>
              </a:rPr>
              <a:t>&lt;Stanford</a:t>
            </a:r>
            <a:r>
              <a:rPr sz="1400" b="1" spc="75" dirty="0">
                <a:latin typeface="맑은 고딕"/>
                <a:cs typeface="맑은 고딕"/>
              </a:rPr>
              <a:t> </a:t>
            </a:r>
            <a:r>
              <a:rPr sz="1400" b="1" spc="-50" dirty="0">
                <a:latin typeface="맑은 고딕"/>
                <a:cs typeface="맑은 고딕"/>
              </a:rPr>
              <a:t>Students’</a:t>
            </a:r>
            <a:r>
              <a:rPr sz="1400" b="1" spc="35" dirty="0">
                <a:latin typeface="맑은 고딕"/>
                <a:cs typeface="맑은 고딕"/>
              </a:rPr>
              <a:t> </a:t>
            </a:r>
            <a:r>
              <a:rPr sz="1400" b="1" spc="-40" dirty="0">
                <a:latin typeface="맑은 고딕"/>
                <a:cs typeface="맑은 고딕"/>
              </a:rPr>
              <a:t>Deep</a:t>
            </a:r>
            <a:r>
              <a:rPr sz="1400" b="1" spc="40" dirty="0">
                <a:latin typeface="맑은 고딕"/>
                <a:cs typeface="맑은 고딕"/>
              </a:rPr>
              <a:t> </a:t>
            </a:r>
            <a:r>
              <a:rPr sz="1400" b="1" spc="-35" dirty="0">
                <a:latin typeface="맑은 고딕"/>
                <a:cs typeface="맑은 고딕"/>
              </a:rPr>
              <a:t>Learning</a:t>
            </a:r>
            <a:r>
              <a:rPr sz="1400" b="1" spc="25" dirty="0">
                <a:latin typeface="맑은 고딕"/>
                <a:cs typeface="맑은 고딕"/>
              </a:rPr>
              <a:t> </a:t>
            </a:r>
            <a:r>
              <a:rPr sz="1400" b="1" spc="-15" dirty="0">
                <a:latin typeface="맑은 고딕"/>
                <a:cs typeface="맑은 고딕"/>
              </a:rPr>
              <a:t>Library</a:t>
            </a:r>
            <a:r>
              <a:rPr sz="1400" b="1" spc="65" dirty="0">
                <a:latin typeface="맑은 고딕"/>
                <a:cs typeface="맑은 고딕"/>
              </a:rPr>
              <a:t> </a:t>
            </a:r>
            <a:r>
              <a:rPr sz="1400" b="1" spc="-50" dirty="0">
                <a:latin typeface="맑은 고딕"/>
                <a:cs typeface="맑은 고딕"/>
              </a:rPr>
              <a:t>Usage</a:t>
            </a:r>
            <a:r>
              <a:rPr sz="1400" b="1" spc="-25" dirty="0">
                <a:latin typeface="맑은 고딕"/>
                <a:cs typeface="맑은 고딕"/>
              </a:rPr>
              <a:t> </a:t>
            </a:r>
            <a:r>
              <a:rPr sz="1400" b="1" spc="-35" dirty="0">
                <a:latin typeface="맑은 고딕"/>
                <a:cs typeface="맑은 고딕"/>
              </a:rPr>
              <a:t>Experience</a:t>
            </a:r>
            <a:r>
              <a:rPr sz="1400" b="1" spc="9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9286" y="471805"/>
            <a:ext cx="4063873" cy="3084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5974" y="1219911"/>
            <a:ext cx="228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C00000"/>
                </a:solidFill>
                <a:latin typeface="MS Gothic"/>
                <a:cs typeface="MS Gothic"/>
              </a:rPr>
              <a:t>❑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7550" y="1206246"/>
            <a:ext cx="8651875" cy="1101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맑은 고딕"/>
                <a:cs typeface="맑은 고딕"/>
              </a:rPr>
              <a:t>TensorFlow는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다른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오픈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70" dirty="0">
                <a:latin typeface="맑은 고딕"/>
                <a:cs typeface="맑은 고딕"/>
              </a:rPr>
              <a:t>라이브러리에</a:t>
            </a:r>
            <a:r>
              <a:rPr sz="1600" b="1" spc="6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비해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늦게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10" dirty="0">
                <a:latin typeface="맑은 고딕"/>
                <a:cs typeface="맑은 고딕"/>
              </a:rPr>
              <a:t>출시되♘지만,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현재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가장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75" dirty="0">
                <a:latin typeface="맑은 고딕"/>
                <a:cs typeface="맑은 고딕"/>
              </a:rPr>
              <a:t>유명한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latin typeface="맑은 고딕"/>
                <a:cs typeface="맑은 고딕"/>
              </a:rPr>
              <a:t>Deep</a:t>
            </a:r>
            <a:r>
              <a:rPr sz="1600" b="1" spc="-6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Learning</a:t>
            </a:r>
            <a:r>
              <a:rPr sz="1600" b="1" spc="-5" dirty="0">
                <a:latin typeface="맑은 고딕"/>
                <a:cs typeface="맑은 고딕"/>
              </a:rPr>
              <a:t> </a:t>
            </a:r>
            <a:r>
              <a:rPr sz="1600" b="1" spc="-80" dirty="0">
                <a:latin typeface="맑은 고딕"/>
                <a:cs typeface="맑은 고딕"/>
              </a:rPr>
              <a:t>라이브러리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450">
              <a:latin typeface="맑은 고딕"/>
              <a:cs typeface="맑은 고딕"/>
            </a:endParaRPr>
          </a:p>
          <a:p>
            <a:pPr marL="654050">
              <a:lnSpc>
                <a:spcPct val="100000"/>
              </a:lnSpc>
              <a:tabLst>
                <a:tab pos="5634355" algn="l"/>
              </a:tabLst>
            </a:pPr>
            <a:r>
              <a:rPr sz="1600" b="1" spc="-40" dirty="0">
                <a:latin typeface="맑은 고딕"/>
                <a:cs typeface="맑은 고딕"/>
              </a:rPr>
              <a:t>&lt;Search</a:t>
            </a:r>
            <a:r>
              <a:rPr sz="1600" b="1" spc="35" dirty="0">
                <a:latin typeface="맑은 고딕"/>
                <a:cs typeface="맑은 고딕"/>
              </a:rPr>
              <a:t> </a:t>
            </a:r>
            <a:r>
              <a:rPr sz="1600" b="1" spc="-65" dirty="0">
                <a:latin typeface="맑은 고딕"/>
                <a:cs typeface="맑은 고딕"/>
              </a:rPr>
              <a:t>Trend</a:t>
            </a:r>
            <a:r>
              <a:rPr sz="1600" b="1" spc="35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of</a:t>
            </a:r>
            <a:r>
              <a:rPr sz="1600" b="1" spc="90" dirty="0">
                <a:latin typeface="맑은 고딕"/>
                <a:cs typeface="맑은 고딕"/>
              </a:rPr>
              <a:t> </a:t>
            </a:r>
            <a:r>
              <a:rPr sz="1600" b="1" spc="-40" dirty="0">
                <a:latin typeface="맑은 고딕"/>
                <a:cs typeface="맑은 고딕"/>
              </a:rPr>
              <a:t>Each</a:t>
            </a:r>
            <a:r>
              <a:rPr sz="1600" b="1" spc="25" dirty="0">
                <a:latin typeface="맑은 고딕"/>
                <a:cs typeface="맑은 고딕"/>
              </a:rPr>
              <a:t> </a:t>
            </a:r>
            <a:r>
              <a:rPr sz="1600" b="1" spc="-25" dirty="0">
                <a:latin typeface="맑은 고딕"/>
                <a:cs typeface="맑은 고딕"/>
              </a:rPr>
              <a:t>Keywords&gt;	</a:t>
            </a:r>
            <a:r>
              <a:rPr sz="1600" b="1" spc="-45" dirty="0">
                <a:latin typeface="맑은 고딕"/>
                <a:cs typeface="맑은 고딕"/>
              </a:rPr>
              <a:t>&lt;Companies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using</a:t>
            </a:r>
            <a:r>
              <a:rPr sz="1600" b="1" spc="3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TensorFlow&gt;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69847" y="2575560"/>
            <a:ext cx="6346190" cy="3301365"/>
            <a:chOff x="1069847" y="2575560"/>
            <a:chExt cx="6346190" cy="330136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4576" y="3598164"/>
              <a:ext cx="520950" cy="685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0483" y="3610356"/>
              <a:ext cx="477012" cy="6355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847" y="2575560"/>
              <a:ext cx="6144767" cy="33009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44012" y="4491228"/>
              <a:ext cx="3750945" cy="876300"/>
            </a:xfrm>
            <a:custGeom>
              <a:avLst/>
              <a:gdLst/>
              <a:ahLst/>
              <a:cxnLst/>
              <a:rect l="l" t="t" r="r" b="b"/>
              <a:pathLst>
                <a:path w="3750945" h="876300">
                  <a:moveTo>
                    <a:pt x="0" y="876300"/>
                  </a:moveTo>
                  <a:lnTo>
                    <a:pt x="3750437" y="876300"/>
                  </a:lnTo>
                  <a:lnTo>
                    <a:pt x="3750437" y="0"/>
                  </a:lnTo>
                  <a:lnTo>
                    <a:pt x="0" y="0"/>
                  </a:lnTo>
                  <a:lnTo>
                    <a:pt x="0" y="876300"/>
                  </a:lnTo>
                  <a:close/>
                </a:path>
              </a:pathLst>
            </a:custGeom>
            <a:ln w="20941">
              <a:solidFill>
                <a:srgbClr val="C724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79975" y="4168521"/>
            <a:ext cx="2041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0" dirty="0">
                <a:latin typeface="맑은 고딕"/>
                <a:cs typeface="맑은 고딕"/>
              </a:rPr>
              <a:t>It’s</a:t>
            </a:r>
            <a:r>
              <a:rPr sz="1600" b="1" spc="30" dirty="0">
                <a:latin typeface="맑은 고딕"/>
                <a:cs typeface="맑은 고딕"/>
              </a:rPr>
              <a:t> </a:t>
            </a:r>
            <a:r>
              <a:rPr sz="1600" b="1" spc="-25" dirty="0">
                <a:solidFill>
                  <a:srgbClr val="C72405"/>
                </a:solidFill>
                <a:latin typeface="맑은 고딕"/>
                <a:cs typeface="맑은 고딕"/>
              </a:rPr>
              <a:t>New</a:t>
            </a:r>
            <a:r>
              <a:rPr sz="1600" b="1" spc="35" dirty="0">
                <a:solidFill>
                  <a:srgbClr val="C72405"/>
                </a:solidFill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and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25" dirty="0">
                <a:solidFill>
                  <a:srgbClr val="C72405"/>
                </a:solidFill>
                <a:latin typeface="맑은 고딕"/>
                <a:cs typeface="맑은 고딕"/>
              </a:rPr>
              <a:t>Popular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48016" y="2567940"/>
            <a:ext cx="1607820" cy="53945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7729728" y="3173158"/>
            <a:ext cx="1792605" cy="1246505"/>
            <a:chOff x="7729728" y="3173158"/>
            <a:chExt cx="1792605" cy="124650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4761" y="3173158"/>
              <a:ext cx="1507154" cy="4019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29728" y="3607308"/>
              <a:ext cx="1155192" cy="419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9640" y="4032504"/>
              <a:ext cx="967740" cy="387096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92568" y="4139184"/>
            <a:ext cx="717803" cy="71475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29728" y="5038344"/>
            <a:ext cx="565403" cy="56540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05443" y="4535424"/>
            <a:ext cx="1011936" cy="67665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374640" y="6476796"/>
            <a:ext cx="3432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5" dirty="0">
                <a:latin typeface="맑은 고딕"/>
                <a:cs typeface="맑은 고딕"/>
              </a:rPr>
              <a:t>Then,</a:t>
            </a:r>
            <a:r>
              <a:rPr sz="1600" b="1" spc="3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What</a:t>
            </a:r>
            <a:r>
              <a:rPr sz="1600" b="1" spc="30" dirty="0">
                <a:latin typeface="맑은 고딕"/>
                <a:cs typeface="맑은 고딕"/>
              </a:rPr>
              <a:t> </a:t>
            </a:r>
            <a:r>
              <a:rPr sz="1600" b="1" spc="-15" dirty="0">
                <a:latin typeface="맑은 고딕"/>
                <a:cs typeface="맑은 고딕"/>
              </a:rPr>
              <a:t>is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25" dirty="0">
                <a:latin typeface="맑은 고딕"/>
                <a:cs typeface="맑은 고딕"/>
              </a:rPr>
              <a:t>on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earth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45" dirty="0">
                <a:solidFill>
                  <a:srgbClr val="C72405"/>
                </a:solidFill>
                <a:latin typeface="맑은 고딕"/>
                <a:cs typeface="맑은 고딕"/>
              </a:rPr>
              <a:t>TensorFlow</a:t>
            </a:r>
            <a:r>
              <a:rPr sz="1600" b="1" spc="-45" dirty="0">
                <a:latin typeface="맑은 고딕"/>
                <a:cs typeface="맑은 고딕"/>
              </a:rPr>
              <a:t>?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18959" y="3610355"/>
            <a:ext cx="478155" cy="635635"/>
          </a:xfrm>
          <a:custGeom>
            <a:avLst/>
            <a:gdLst/>
            <a:ahLst/>
            <a:cxnLst/>
            <a:rect l="l" t="t" r="r" b="b"/>
            <a:pathLst>
              <a:path w="478154" h="635635">
                <a:moveTo>
                  <a:pt x="164846" y="0"/>
                </a:moveTo>
                <a:lnTo>
                  <a:pt x="164846" y="181610"/>
                </a:lnTo>
                <a:lnTo>
                  <a:pt x="0" y="181610"/>
                </a:lnTo>
                <a:lnTo>
                  <a:pt x="0" y="453898"/>
                </a:lnTo>
                <a:lnTo>
                  <a:pt x="164846" y="453898"/>
                </a:lnTo>
                <a:lnTo>
                  <a:pt x="164846" y="635508"/>
                </a:lnTo>
                <a:lnTo>
                  <a:pt x="478155" y="317754"/>
                </a:lnTo>
                <a:lnTo>
                  <a:pt x="164846" y="0"/>
                </a:lnTo>
                <a:close/>
              </a:path>
            </a:pathLst>
          </a:custGeom>
          <a:solidFill>
            <a:srgbClr val="009CF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6552" y="471805"/>
            <a:ext cx="4762246" cy="3084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92200" y="1289921"/>
            <a:ext cx="8268334" cy="72644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935"/>
              </a:spcBef>
              <a:buClr>
                <a:srgbClr val="C00000"/>
              </a:buClr>
              <a:buFont typeface="MS Gothic"/>
              <a:buChar char="❑"/>
              <a:tabLst>
                <a:tab pos="318770" algn="l"/>
              </a:tabLst>
            </a:pPr>
            <a:r>
              <a:rPr sz="1600" b="1" dirty="0">
                <a:latin typeface="맑은 고딕"/>
                <a:cs typeface="맑은 고딕"/>
              </a:rPr>
              <a:t>After</a:t>
            </a:r>
            <a:r>
              <a:rPr sz="1600" b="1" spc="-7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AlexNet</a:t>
            </a:r>
            <a:r>
              <a:rPr sz="1600" b="1" spc="5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(2012</a:t>
            </a:r>
            <a:r>
              <a:rPr sz="1600" b="1" spc="2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Winner),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various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architectures</a:t>
            </a:r>
            <a:r>
              <a:rPr sz="1600" b="1" spc="25" dirty="0">
                <a:latin typeface="맑은 고딕"/>
                <a:cs typeface="맑은 고딕"/>
              </a:rPr>
              <a:t> </a:t>
            </a:r>
            <a:r>
              <a:rPr sz="1600" b="1" spc="-15" dirty="0">
                <a:latin typeface="맑은 고딕"/>
                <a:cs typeface="맑은 고딕"/>
              </a:rPr>
              <a:t>were</a:t>
            </a:r>
            <a:r>
              <a:rPr sz="1600" b="1" spc="2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designed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with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55" dirty="0">
                <a:latin typeface="맑은 고딕"/>
                <a:cs typeface="맑은 고딕"/>
              </a:rPr>
              <a:t>Conv.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Net.</a:t>
            </a:r>
            <a:endParaRPr sz="1600">
              <a:latin typeface="맑은 고딕"/>
              <a:cs typeface="맑은 고딕"/>
            </a:endParaRPr>
          </a:p>
          <a:p>
            <a:pPr marL="318770" indent="-306070">
              <a:lnSpc>
                <a:spcPct val="100000"/>
              </a:lnSpc>
              <a:spcBef>
                <a:spcPts val="840"/>
              </a:spcBef>
              <a:buClr>
                <a:srgbClr val="C00000"/>
              </a:buClr>
              <a:buFont typeface="MS Gothic"/>
              <a:buChar char="❑"/>
              <a:tabLst>
                <a:tab pos="318770" algn="l"/>
              </a:tabLst>
            </a:pPr>
            <a:r>
              <a:rPr sz="1600" b="1" spc="-10" dirty="0">
                <a:latin typeface="맑은 고딕"/>
                <a:cs typeface="맑은 고딕"/>
              </a:rPr>
              <a:t>With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computational</a:t>
            </a:r>
            <a:r>
              <a:rPr sz="1600" b="1" spc="30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power</a:t>
            </a:r>
            <a:r>
              <a:rPr sz="1600" b="1" spc="5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of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GPU,</a:t>
            </a:r>
            <a:r>
              <a:rPr sz="1600" b="1" spc="3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the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model</a:t>
            </a:r>
            <a:r>
              <a:rPr sz="1600" b="1" spc="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tends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to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be deeper and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deeper.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5866" y="2291475"/>
            <a:ext cx="7109033" cy="440690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17052" y="2278380"/>
            <a:ext cx="1538318" cy="19445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401952" y="487553"/>
            <a:ext cx="998219" cy="222885"/>
            <a:chOff x="1401952" y="487553"/>
            <a:chExt cx="998219" cy="22288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952" y="487553"/>
              <a:ext cx="838358" cy="2227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8380" y="487553"/>
              <a:ext cx="121793" cy="22275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21155" y="1181506"/>
            <a:ext cx="6405245" cy="10502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20040" indent="-307975">
              <a:lnSpc>
                <a:spcPct val="100000"/>
              </a:lnSpc>
              <a:spcBef>
                <a:spcPts val="905"/>
              </a:spcBef>
              <a:buClr>
                <a:srgbClr val="C00000"/>
              </a:buClr>
              <a:buFont typeface="MS Gothic"/>
              <a:buChar char="❑"/>
              <a:tabLst>
                <a:tab pos="320675" algn="l"/>
              </a:tabLst>
            </a:pPr>
            <a:r>
              <a:rPr sz="1600" b="1" spc="-20" dirty="0">
                <a:latin typeface="맑은 고딕"/>
                <a:cs typeface="맑은 고딕"/>
              </a:rPr>
              <a:t>LeNet-5</a:t>
            </a:r>
            <a:endParaRPr sz="1600">
              <a:latin typeface="맑은 고딕"/>
              <a:cs typeface="맑은 고딕"/>
            </a:endParaRPr>
          </a:p>
          <a:p>
            <a:pPr marL="443230" lvl="1" indent="-123825">
              <a:lnSpc>
                <a:spcPct val="100000"/>
              </a:lnSpc>
              <a:spcBef>
                <a:spcPts val="800"/>
              </a:spcBef>
              <a:buFont typeface="Arial"/>
              <a:buChar char="-"/>
              <a:tabLst>
                <a:tab pos="443865" algn="l"/>
              </a:tabLst>
            </a:pPr>
            <a:r>
              <a:rPr sz="1600" spc="-10" dirty="0">
                <a:latin typeface="맑은 고딕"/>
                <a:cs typeface="맑은 고딕"/>
              </a:rPr>
              <a:t>Early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convolutional</a:t>
            </a:r>
            <a:r>
              <a:rPr sz="1600" spc="8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neural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network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architecture</a:t>
            </a:r>
            <a:r>
              <a:rPr sz="1600" spc="8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(Le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Cunn,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1998)</a:t>
            </a:r>
            <a:endParaRPr sz="1600">
              <a:latin typeface="맑은 고딕"/>
              <a:cs typeface="맑은 고딕"/>
            </a:endParaRPr>
          </a:p>
          <a:p>
            <a:pPr marL="443230" lvl="1" indent="-123825">
              <a:lnSpc>
                <a:spcPct val="100000"/>
              </a:lnSpc>
              <a:spcBef>
                <a:spcPts val="700"/>
              </a:spcBef>
              <a:buFont typeface="Arial"/>
              <a:buChar char="-"/>
              <a:tabLst>
                <a:tab pos="443865" algn="l"/>
              </a:tabLst>
            </a:pPr>
            <a:r>
              <a:rPr sz="1600" spc="-15" dirty="0">
                <a:latin typeface="맑은 고딕"/>
                <a:cs typeface="맑은 고딕"/>
              </a:rPr>
              <a:t>LeNet-5</a:t>
            </a:r>
            <a:r>
              <a:rPr sz="1600" spc="5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was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used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in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order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to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recognize</a:t>
            </a:r>
            <a:r>
              <a:rPr sz="1600" spc="6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handwrite</a:t>
            </a:r>
            <a:r>
              <a:rPr sz="1600" spc="5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digit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images.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9367" y="2941320"/>
            <a:ext cx="7046976" cy="2705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838693" y="3002686"/>
            <a:ext cx="2456815" cy="117030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94640" indent="-282575">
              <a:lnSpc>
                <a:spcPct val="100000"/>
              </a:lnSpc>
              <a:spcBef>
                <a:spcPts val="615"/>
              </a:spcBef>
              <a:buChar char="-"/>
              <a:tabLst>
                <a:tab pos="294640" algn="l"/>
                <a:tab pos="295275" algn="l"/>
              </a:tabLst>
            </a:pPr>
            <a:r>
              <a:rPr sz="1600" b="1" spc="-30" dirty="0">
                <a:latin typeface="맑은 고딕"/>
                <a:cs typeface="맑은 고딕"/>
              </a:rPr>
              <a:t>Sigmoid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Activation</a:t>
            </a:r>
            <a:endParaRPr sz="1600">
              <a:latin typeface="맑은 고딕"/>
              <a:cs typeface="맑은 고딕"/>
            </a:endParaRPr>
          </a:p>
          <a:p>
            <a:pPr marL="294640" marR="5080" indent="-282575">
              <a:lnSpc>
                <a:spcPct val="107800"/>
              </a:lnSpc>
              <a:spcBef>
                <a:spcPts val="365"/>
              </a:spcBef>
              <a:buChar char="-"/>
              <a:tabLst>
                <a:tab pos="294640" algn="l"/>
                <a:tab pos="295275" algn="l"/>
              </a:tabLst>
            </a:pPr>
            <a:r>
              <a:rPr sz="1600" b="1" spc="-40" dirty="0">
                <a:latin typeface="맑은 고딕"/>
                <a:cs typeface="맑은 고딕"/>
              </a:rPr>
              <a:t>Subsampling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means </a:t>
            </a:r>
            <a:r>
              <a:rPr sz="1600" b="1" spc="-4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only</a:t>
            </a:r>
            <a:r>
              <a:rPr sz="1600" b="1" spc="-1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reduction</a:t>
            </a:r>
            <a:r>
              <a:rPr sz="1600" b="1" spc="9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of</a:t>
            </a:r>
            <a:r>
              <a:rPr sz="1600" b="1" spc="75" dirty="0">
                <a:latin typeface="맑은 고딕"/>
                <a:cs typeface="맑은 고딕"/>
              </a:rPr>
              <a:t> </a:t>
            </a:r>
            <a:r>
              <a:rPr sz="1600" b="1" spc="-30" dirty="0">
                <a:latin typeface="맑은 고딕"/>
                <a:cs typeface="맑은 고딕"/>
              </a:rPr>
              <a:t>size, </a:t>
            </a:r>
            <a:r>
              <a:rPr sz="1600" b="1" spc="-54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not</a:t>
            </a:r>
            <a:r>
              <a:rPr sz="1600" b="1" spc="5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max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pooling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8110" y="446278"/>
            <a:ext cx="844677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88870" y="446278"/>
            <a:ext cx="1439671" cy="2871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03294" y="446278"/>
            <a:ext cx="514222" cy="28714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845310" y="1402842"/>
            <a:ext cx="2402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맑은 고딕"/>
                <a:cs typeface="맑은 고딕"/>
              </a:rPr>
              <a:t>프로그래밍</a:t>
            </a:r>
            <a:r>
              <a:rPr sz="1600" spc="-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언어의</a:t>
            </a:r>
            <a:r>
              <a:rPr sz="1600" spc="-4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발전사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6667" y="1412240"/>
            <a:ext cx="1767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맑은 고딕"/>
                <a:cs typeface="맑은 고딕"/>
              </a:rPr>
              <a:t>파이썬</a:t>
            </a:r>
            <a:r>
              <a:rPr sz="1600" spc="-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순위</a:t>
            </a:r>
            <a:r>
              <a:rPr sz="1600" spc="-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(</a:t>
            </a:r>
            <a:r>
              <a:rPr sz="1600" spc="-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3위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)</a:t>
            </a:r>
            <a:endParaRPr sz="1600">
              <a:latin typeface="맑은 고딕"/>
              <a:cs typeface="맑은 고딕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5829" y="2164080"/>
            <a:ext cx="4339402" cy="351129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2366" y="2174101"/>
            <a:ext cx="3976745" cy="34397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2992" y="7345895"/>
            <a:ext cx="158750" cy="65405"/>
          </a:xfrm>
          <a:custGeom>
            <a:avLst/>
            <a:gdLst/>
            <a:ahLst/>
            <a:cxnLst/>
            <a:rect l="l" t="t" r="r" b="b"/>
            <a:pathLst>
              <a:path w="158750" h="65404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158750" h="65404">
                <a:moveTo>
                  <a:pt x="61087" y="0"/>
                </a:moveTo>
                <a:lnTo>
                  <a:pt x="58293" y="0"/>
                </a:lnTo>
                <a:lnTo>
                  <a:pt x="56134" y="1892"/>
                </a:lnTo>
                <a:lnTo>
                  <a:pt x="53340" y="3848"/>
                </a:lnTo>
                <a:lnTo>
                  <a:pt x="49657" y="5867"/>
                </a:lnTo>
                <a:lnTo>
                  <a:pt x="46101" y="7899"/>
                </a:lnTo>
                <a:lnTo>
                  <a:pt x="42672" y="9347"/>
                </a:lnTo>
                <a:lnTo>
                  <a:pt x="39497" y="10223"/>
                </a:lnTo>
                <a:lnTo>
                  <a:pt x="39497" y="17564"/>
                </a:lnTo>
                <a:lnTo>
                  <a:pt x="54229" y="10058"/>
                </a:lnTo>
                <a:lnTo>
                  <a:pt x="54229" y="64909"/>
                </a:lnTo>
                <a:lnTo>
                  <a:pt x="61087" y="64909"/>
                </a:lnTo>
                <a:lnTo>
                  <a:pt x="61087" y="10058"/>
                </a:lnTo>
                <a:lnTo>
                  <a:pt x="61087" y="0"/>
                </a:lnTo>
                <a:close/>
              </a:path>
              <a:path w="158750" h="65404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158750" h="65404">
                <a:moveTo>
                  <a:pt x="158280" y="36868"/>
                </a:moveTo>
                <a:lnTo>
                  <a:pt x="134112" y="36868"/>
                </a:lnTo>
                <a:lnTo>
                  <a:pt x="134112" y="42341"/>
                </a:lnTo>
                <a:lnTo>
                  <a:pt x="158280" y="42341"/>
                </a:lnTo>
                <a:lnTo>
                  <a:pt x="158280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2841" y="446278"/>
            <a:ext cx="853185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88870" y="469519"/>
            <a:ext cx="565150" cy="2188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280" y="1792224"/>
            <a:ext cx="4131564" cy="43693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54396" y="1014984"/>
            <a:ext cx="4032504" cy="59222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8110" y="446278"/>
            <a:ext cx="1141857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7573" y="446278"/>
            <a:ext cx="543178" cy="28714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0312" y="1591183"/>
            <a:ext cx="18173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000000"/>
                </a:solidFill>
              </a:rPr>
              <a:t>파이썬</a:t>
            </a:r>
            <a:r>
              <a:rPr sz="1900" spc="-80" dirty="0">
                <a:solidFill>
                  <a:srgbClr val="000000"/>
                </a:solidFill>
              </a:rPr>
              <a:t> </a:t>
            </a:r>
            <a:r>
              <a:rPr sz="1900" spc="-5" dirty="0">
                <a:solidFill>
                  <a:srgbClr val="000000"/>
                </a:solidFill>
              </a:rPr>
              <a:t>(Python)</a:t>
            </a:r>
            <a:endParaRPr sz="1900"/>
          </a:p>
        </p:txBody>
      </p:sp>
      <p:sp>
        <p:nvSpPr>
          <p:cNvPr id="10" name="object 10"/>
          <p:cNvSpPr txBox="1"/>
          <p:nvPr/>
        </p:nvSpPr>
        <p:spPr>
          <a:xfrm>
            <a:off x="1080312" y="2073681"/>
            <a:ext cx="8463915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4337685">
              <a:lnSpc>
                <a:spcPct val="130000"/>
              </a:lnSpc>
              <a:spcBef>
                <a:spcPts val="100"/>
              </a:spcBef>
            </a:pPr>
            <a:r>
              <a:rPr sz="1300" spc="-15" dirty="0">
                <a:latin typeface="맑은 고딕"/>
                <a:cs typeface="맑은 고딕"/>
              </a:rPr>
              <a:t>1991년</a:t>
            </a:r>
            <a:r>
              <a:rPr sz="1300" spc="1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귀도</a:t>
            </a:r>
            <a:r>
              <a:rPr sz="1300" spc="1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반</a:t>
            </a:r>
            <a:r>
              <a:rPr sz="1300" spc="-1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로섬</a:t>
            </a:r>
            <a:r>
              <a:rPr sz="1300" spc="2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(Guido</a:t>
            </a:r>
            <a:r>
              <a:rPr sz="1300" spc="10" dirty="0">
                <a:latin typeface="맑은 고딕"/>
                <a:cs typeface="맑은 고딕"/>
              </a:rPr>
              <a:t> </a:t>
            </a:r>
            <a:r>
              <a:rPr sz="1300" spc="-10" dirty="0">
                <a:latin typeface="맑은 고딕"/>
                <a:cs typeface="맑은 고딕"/>
              </a:rPr>
              <a:t>van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10" dirty="0">
                <a:latin typeface="맑은 고딕"/>
                <a:cs typeface="맑은 고딕"/>
              </a:rPr>
              <a:t>Rossum)이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개발 </a:t>
            </a:r>
            <a:r>
              <a:rPr sz="1300" spc="-44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초보자가</a:t>
            </a:r>
            <a:r>
              <a:rPr sz="1300" spc="1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쉽게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배울</a:t>
            </a:r>
            <a:r>
              <a:rPr sz="130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수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있는</a:t>
            </a:r>
            <a:r>
              <a:rPr sz="130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프로그래밍</a:t>
            </a:r>
            <a:r>
              <a:rPr sz="1300" spc="3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언어</a:t>
            </a:r>
            <a:endParaRPr sz="13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latin typeface="맑은 고딕"/>
                <a:cs typeface="맑은 고딕"/>
              </a:rPr>
              <a:t>파이썬의</a:t>
            </a:r>
            <a:r>
              <a:rPr sz="1900" b="1" spc="-30" dirty="0">
                <a:latin typeface="맑은 고딕"/>
                <a:cs typeface="맑은 고딕"/>
              </a:rPr>
              <a:t> </a:t>
            </a:r>
            <a:r>
              <a:rPr sz="1900" b="1" spc="-10" dirty="0">
                <a:latin typeface="맑은 고딕"/>
                <a:cs typeface="맑은 고딕"/>
              </a:rPr>
              <a:t>장점</a:t>
            </a:r>
            <a:endParaRPr sz="1900">
              <a:latin typeface="맑은 고딕"/>
              <a:cs typeface="맑은 고딕"/>
            </a:endParaRPr>
          </a:p>
          <a:p>
            <a:pPr marL="469265" marR="2947035">
              <a:lnSpc>
                <a:spcPct val="130000"/>
              </a:lnSpc>
              <a:spcBef>
                <a:spcPts val="1525"/>
              </a:spcBef>
            </a:pPr>
            <a:r>
              <a:rPr sz="1300" spc="-5" dirty="0">
                <a:latin typeface="맑은 고딕"/>
                <a:cs typeface="맑은 고딕"/>
              </a:rPr>
              <a:t>문법이</a:t>
            </a:r>
            <a:r>
              <a:rPr sz="1300" spc="1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쉬워</a:t>
            </a:r>
            <a:r>
              <a:rPr sz="130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빠르게</a:t>
            </a:r>
            <a:r>
              <a:rPr sz="1300" spc="2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학습할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수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있다</a:t>
            </a:r>
            <a:r>
              <a:rPr sz="130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(비전공자도</a:t>
            </a:r>
            <a:r>
              <a:rPr sz="1300" spc="3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쉽게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배울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수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있음) </a:t>
            </a:r>
            <a:r>
              <a:rPr sz="1300" spc="-44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간결하다</a:t>
            </a:r>
            <a:endParaRPr sz="1300">
              <a:latin typeface="맑은 고딕"/>
              <a:cs typeface="맑은 고딕"/>
            </a:endParaRPr>
          </a:p>
          <a:p>
            <a:pPr marL="469265" marR="4944745">
              <a:lnSpc>
                <a:spcPct val="130000"/>
              </a:lnSpc>
            </a:pPr>
            <a:r>
              <a:rPr sz="1300" spc="-5" dirty="0">
                <a:latin typeface="맑은 고딕"/>
                <a:cs typeface="맑은 고딕"/>
              </a:rPr>
              <a:t>다양한</a:t>
            </a:r>
            <a:r>
              <a:rPr sz="1300" spc="3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분야에서</a:t>
            </a:r>
            <a:r>
              <a:rPr sz="1300" spc="2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활용할</a:t>
            </a:r>
            <a:r>
              <a:rPr sz="1300" spc="3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수</a:t>
            </a:r>
            <a:r>
              <a:rPr sz="1300" spc="2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있음 </a:t>
            </a:r>
            <a:r>
              <a:rPr sz="130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대부분의 운영체제에서</a:t>
            </a:r>
            <a:r>
              <a:rPr sz="1300" spc="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동일하게  사용됨</a:t>
            </a:r>
            <a:endParaRPr sz="13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맑은 고딕"/>
                <a:cs typeface="맑은 고딕"/>
              </a:rPr>
              <a:t>파이썬의</a:t>
            </a:r>
            <a:r>
              <a:rPr sz="1900" b="1" spc="-35" dirty="0">
                <a:latin typeface="맑은 고딕"/>
                <a:cs typeface="맑은 고딕"/>
              </a:rPr>
              <a:t> </a:t>
            </a:r>
            <a:r>
              <a:rPr sz="1900" b="1" spc="-5" dirty="0">
                <a:latin typeface="맑은 고딕"/>
                <a:cs typeface="맑은 고딕"/>
              </a:rPr>
              <a:t>단점</a:t>
            </a:r>
            <a:endParaRPr sz="1900">
              <a:latin typeface="맑은 고딕"/>
              <a:cs typeface="맑은 고딕"/>
            </a:endParaRPr>
          </a:p>
          <a:p>
            <a:pPr marL="469265">
              <a:lnSpc>
                <a:spcPct val="100000"/>
              </a:lnSpc>
              <a:spcBef>
                <a:spcPts val="2170"/>
              </a:spcBef>
            </a:pPr>
            <a:r>
              <a:rPr sz="1400" dirty="0">
                <a:latin typeface="맑은 고딕"/>
                <a:cs typeface="맑은 고딕"/>
              </a:rPr>
              <a:t>C언어에</a:t>
            </a:r>
            <a:r>
              <a:rPr sz="1400" spc="-3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비해</a:t>
            </a:r>
            <a:r>
              <a:rPr sz="1400" spc="-2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일반적으로</a:t>
            </a:r>
            <a:r>
              <a:rPr sz="1400" spc="44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느림</a:t>
            </a:r>
            <a:endParaRPr sz="1400">
              <a:latin typeface="맑은 고딕"/>
              <a:cs typeface="맑은 고딕"/>
            </a:endParaRPr>
          </a:p>
          <a:p>
            <a:pPr marL="469265">
              <a:lnSpc>
                <a:spcPct val="100000"/>
              </a:lnSpc>
              <a:spcBef>
                <a:spcPts val="505"/>
              </a:spcBef>
            </a:pPr>
            <a:r>
              <a:rPr sz="1400" dirty="0">
                <a:latin typeface="맑은 고딕"/>
                <a:cs typeface="맑은 고딕"/>
              </a:rPr>
              <a:t>최근에는</a:t>
            </a:r>
            <a:r>
              <a:rPr sz="1400" spc="-2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컴퓨터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성능이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좋아져서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연산이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많이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필요한</a:t>
            </a:r>
            <a:r>
              <a:rPr sz="1400" spc="484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프로그램이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아니라면</a:t>
            </a:r>
            <a:r>
              <a:rPr sz="1400" spc="-2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차이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크게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느낄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수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없음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8110" y="446278"/>
            <a:ext cx="1465326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88310" y="441706"/>
            <a:ext cx="266191" cy="2890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5565" y="455422"/>
            <a:ext cx="266446" cy="2780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09719" y="446278"/>
            <a:ext cx="541908" cy="2835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09186" y="446278"/>
            <a:ext cx="544449" cy="2835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74048" y="1440727"/>
            <a:ext cx="7977862" cy="544091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8110" y="455803"/>
            <a:ext cx="844677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3000" y="455803"/>
            <a:ext cx="809117" cy="2871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4422" y="455803"/>
            <a:ext cx="1163701" cy="2871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05603" y="455803"/>
            <a:ext cx="518160" cy="28714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78703" y="455803"/>
            <a:ext cx="566928" cy="2871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6128" y="1799906"/>
            <a:ext cx="7508709" cy="368920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2992" y="7345895"/>
            <a:ext cx="158750" cy="65405"/>
          </a:xfrm>
          <a:custGeom>
            <a:avLst/>
            <a:gdLst/>
            <a:ahLst/>
            <a:cxnLst/>
            <a:rect l="l" t="t" r="r" b="b"/>
            <a:pathLst>
              <a:path w="158750" h="65404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158750" h="65404">
                <a:moveTo>
                  <a:pt x="75946" y="43332"/>
                </a:moveTo>
                <a:lnTo>
                  <a:pt x="67564" y="43332"/>
                </a:lnTo>
                <a:lnTo>
                  <a:pt x="67564" y="12001"/>
                </a:lnTo>
                <a:lnTo>
                  <a:pt x="67564" y="1384"/>
                </a:lnTo>
                <a:lnTo>
                  <a:pt x="60833" y="1384"/>
                </a:lnTo>
                <a:lnTo>
                  <a:pt x="60833" y="12001"/>
                </a:lnTo>
                <a:lnTo>
                  <a:pt x="60833" y="43332"/>
                </a:lnTo>
                <a:lnTo>
                  <a:pt x="38862" y="43332"/>
                </a:lnTo>
                <a:lnTo>
                  <a:pt x="43434" y="37553"/>
                </a:lnTo>
                <a:lnTo>
                  <a:pt x="47929" y="31788"/>
                </a:lnTo>
                <a:lnTo>
                  <a:pt x="52311" y="25603"/>
                </a:lnTo>
                <a:lnTo>
                  <a:pt x="56603" y="19011"/>
                </a:lnTo>
                <a:lnTo>
                  <a:pt x="60833" y="12001"/>
                </a:lnTo>
                <a:lnTo>
                  <a:pt x="60833" y="1384"/>
                </a:lnTo>
                <a:lnTo>
                  <a:pt x="60198" y="1384"/>
                </a:lnTo>
                <a:lnTo>
                  <a:pt x="57404" y="7620"/>
                </a:lnTo>
                <a:lnTo>
                  <a:pt x="53340" y="14490"/>
                </a:lnTo>
                <a:lnTo>
                  <a:pt x="30861" y="43713"/>
                </a:lnTo>
                <a:lnTo>
                  <a:pt x="30861" y="49542"/>
                </a:lnTo>
                <a:lnTo>
                  <a:pt x="60833" y="49542"/>
                </a:lnTo>
                <a:lnTo>
                  <a:pt x="60833" y="64909"/>
                </a:lnTo>
                <a:lnTo>
                  <a:pt x="67564" y="64909"/>
                </a:lnTo>
                <a:lnTo>
                  <a:pt x="67564" y="49542"/>
                </a:lnTo>
                <a:lnTo>
                  <a:pt x="75946" y="49542"/>
                </a:lnTo>
                <a:lnTo>
                  <a:pt x="75946" y="43332"/>
                </a:lnTo>
                <a:close/>
              </a:path>
              <a:path w="158750" h="65404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158750" h="65404">
                <a:moveTo>
                  <a:pt x="158280" y="36868"/>
                </a:moveTo>
                <a:lnTo>
                  <a:pt x="134112" y="36868"/>
                </a:lnTo>
                <a:lnTo>
                  <a:pt x="134112" y="42341"/>
                </a:lnTo>
                <a:lnTo>
                  <a:pt x="158280" y="42341"/>
                </a:lnTo>
                <a:lnTo>
                  <a:pt x="158280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8110" y="446278"/>
            <a:ext cx="844677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8682" y="446278"/>
            <a:ext cx="1416684" cy="2871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99484" y="446278"/>
            <a:ext cx="529081" cy="2871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4807" y="1155631"/>
            <a:ext cx="8236089" cy="56383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45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0396" y="446278"/>
            <a:ext cx="1136649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7320" y="446278"/>
            <a:ext cx="864107" cy="2871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8085" y="1508867"/>
            <a:ext cx="8288444" cy="46830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713611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7014" y="444754"/>
            <a:ext cx="563118" cy="2886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99738" y="446278"/>
            <a:ext cx="520953" cy="2832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78679" y="475234"/>
            <a:ext cx="2459863" cy="3050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4488" y="1437982"/>
            <a:ext cx="8281714" cy="454913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7280"/>
            <a:ext cx="158281" cy="63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432940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3042" y="446278"/>
            <a:ext cx="549782" cy="2835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86047" y="446278"/>
            <a:ext cx="563372" cy="2871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5980" y="1390787"/>
            <a:ext cx="8325249" cy="53434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7280"/>
            <a:ext cx="158281" cy="646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8683" y="446278"/>
            <a:ext cx="1140841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7639" y="446278"/>
            <a:ext cx="519684" cy="2871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92551" y="446278"/>
            <a:ext cx="567182" cy="2871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3514" y="1316073"/>
            <a:ext cx="8073775" cy="525434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5955" y="446278"/>
            <a:ext cx="807719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84298" y="483997"/>
            <a:ext cx="604138" cy="22631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45027" y="446278"/>
            <a:ext cx="1122426" cy="2871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7110" y="1495044"/>
            <a:ext cx="8364445" cy="42824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7280"/>
            <a:ext cx="158281" cy="63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7602" y="483997"/>
            <a:ext cx="604139" cy="2263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4361" y="441706"/>
            <a:ext cx="1164336" cy="2917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34334" y="446278"/>
            <a:ext cx="537082" cy="2844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1816" y="1458340"/>
            <a:ext cx="8328381" cy="4887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5895"/>
            <a:ext cx="158281" cy="649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86302" y="483997"/>
            <a:ext cx="522097" cy="2722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87573" y="446278"/>
            <a:ext cx="870458" cy="2871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67276" y="446278"/>
            <a:ext cx="545338" cy="27609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043678" y="446278"/>
            <a:ext cx="1816100" cy="311150"/>
            <a:chOff x="5043678" y="446278"/>
            <a:chExt cx="1816100" cy="31115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3678" y="446278"/>
              <a:ext cx="870458" cy="2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0966" y="487680"/>
              <a:ext cx="55245" cy="2692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0341" y="446278"/>
              <a:ext cx="829310" cy="287146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11467" y="487680"/>
            <a:ext cx="54990" cy="2692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97280" y="1569720"/>
            <a:ext cx="8389620" cy="522122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87553"/>
            <a:ext cx="582167" cy="2190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9188" y="446278"/>
            <a:ext cx="1122426" cy="2871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7656" y="1512340"/>
            <a:ext cx="8367954" cy="467555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4841" y="446278"/>
            <a:ext cx="569976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2198" y="444754"/>
            <a:ext cx="563118" cy="2886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7280" y="1328928"/>
            <a:ext cx="8270748" cy="545896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097280" y="1075944"/>
            <a:ext cx="8224520" cy="5991225"/>
            <a:chOff x="1097280" y="1075944"/>
            <a:chExt cx="8224520" cy="599122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280" y="1075944"/>
              <a:ext cx="5524500" cy="59908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95951" y="4876800"/>
              <a:ext cx="4126229" cy="635"/>
            </a:xfrm>
            <a:custGeom>
              <a:avLst/>
              <a:gdLst/>
              <a:ahLst/>
              <a:cxnLst/>
              <a:rect l="l" t="t" r="r" b="b"/>
              <a:pathLst>
                <a:path w="4126229" h="635">
                  <a:moveTo>
                    <a:pt x="0" y="126"/>
                  </a:moveTo>
                  <a:lnTo>
                    <a:pt x="4125722" y="0"/>
                  </a:lnTo>
                </a:path>
              </a:pathLst>
            </a:custGeom>
            <a:ln w="381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57546" y="3971290"/>
            <a:ext cx="4098925" cy="2715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A6AAA9"/>
                </a:solidFill>
                <a:latin typeface="맑은 고딕"/>
                <a:cs typeface="맑은 고딕"/>
              </a:rPr>
              <a:t>인공지능</a:t>
            </a:r>
            <a:endParaRPr sz="4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405"/>
              </a:spcBef>
            </a:pPr>
            <a:r>
              <a:rPr sz="4000" b="1" spc="-5" dirty="0">
                <a:solidFill>
                  <a:srgbClr val="34A4DA"/>
                </a:solidFill>
                <a:latin typeface="맑은 고딕"/>
                <a:cs typeface="맑은 고딕"/>
              </a:rPr>
              <a:t>AI,</a:t>
            </a:r>
            <a:endParaRPr sz="4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375"/>
              </a:spcBef>
            </a:pPr>
            <a:r>
              <a:rPr sz="4000" b="1" spc="-10" dirty="0">
                <a:solidFill>
                  <a:srgbClr val="34A4DA"/>
                </a:solidFill>
                <a:latin typeface="맑은 고딕"/>
                <a:cs typeface="맑은 고딕"/>
              </a:rPr>
              <a:t>MY</a:t>
            </a:r>
            <a:r>
              <a:rPr sz="4000" b="1" spc="-4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4000" b="1" spc="-5" dirty="0">
                <a:solidFill>
                  <a:srgbClr val="34A4DA"/>
                </a:solidFill>
                <a:latin typeface="맑은 고딕"/>
                <a:cs typeface="맑은 고딕"/>
              </a:rPr>
              <a:t>NEIGHBORS!</a:t>
            </a:r>
            <a:endParaRPr sz="4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2992" y="7345895"/>
            <a:ext cx="158750" cy="66040"/>
          </a:xfrm>
          <a:custGeom>
            <a:avLst/>
            <a:gdLst/>
            <a:ahLst/>
            <a:cxnLst/>
            <a:rect l="l" t="t" r="r" b="b"/>
            <a:pathLst>
              <a:path w="158750" h="66040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158750" h="66040">
                <a:moveTo>
                  <a:pt x="72644" y="39636"/>
                </a:moveTo>
                <a:lnTo>
                  <a:pt x="70739" y="34975"/>
                </a:lnTo>
                <a:lnTo>
                  <a:pt x="68059" y="32499"/>
                </a:lnTo>
                <a:lnTo>
                  <a:pt x="63373" y="28155"/>
                </a:lnTo>
                <a:lnTo>
                  <a:pt x="59093" y="26758"/>
                </a:lnTo>
                <a:lnTo>
                  <a:pt x="58166" y="26454"/>
                </a:lnTo>
                <a:lnTo>
                  <a:pt x="49784" y="26454"/>
                </a:lnTo>
                <a:lnTo>
                  <a:pt x="47752" y="26555"/>
                </a:lnTo>
                <a:lnTo>
                  <a:pt x="45466" y="26758"/>
                </a:lnTo>
                <a:lnTo>
                  <a:pt x="46863" y="7645"/>
                </a:lnTo>
                <a:lnTo>
                  <a:pt x="69850" y="7645"/>
                </a:lnTo>
                <a:lnTo>
                  <a:pt x="69850" y="1384"/>
                </a:lnTo>
                <a:lnTo>
                  <a:pt x="40767" y="1384"/>
                </a:lnTo>
                <a:lnTo>
                  <a:pt x="38608" y="33147"/>
                </a:lnTo>
                <a:lnTo>
                  <a:pt x="42164" y="32715"/>
                </a:lnTo>
                <a:lnTo>
                  <a:pt x="45720" y="32499"/>
                </a:lnTo>
                <a:lnTo>
                  <a:pt x="54610" y="32499"/>
                </a:lnTo>
                <a:lnTo>
                  <a:pt x="58674" y="33667"/>
                </a:lnTo>
                <a:lnTo>
                  <a:pt x="61468" y="36017"/>
                </a:lnTo>
                <a:lnTo>
                  <a:pt x="64389" y="38366"/>
                </a:lnTo>
                <a:lnTo>
                  <a:pt x="65786" y="41681"/>
                </a:lnTo>
                <a:lnTo>
                  <a:pt x="65786" y="50165"/>
                </a:lnTo>
                <a:lnTo>
                  <a:pt x="64389" y="53581"/>
                </a:lnTo>
                <a:lnTo>
                  <a:pt x="58801" y="58851"/>
                </a:lnTo>
                <a:lnTo>
                  <a:pt x="55118" y="60159"/>
                </a:lnTo>
                <a:lnTo>
                  <a:pt x="46228" y="60159"/>
                </a:lnTo>
                <a:lnTo>
                  <a:pt x="41783" y="58750"/>
                </a:lnTo>
                <a:lnTo>
                  <a:pt x="37338" y="55930"/>
                </a:lnTo>
                <a:lnTo>
                  <a:pt x="37338" y="63360"/>
                </a:lnTo>
                <a:lnTo>
                  <a:pt x="40259" y="65112"/>
                </a:lnTo>
                <a:lnTo>
                  <a:pt x="44577" y="65989"/>
                </a:lnTo>
                <a:lnTo>
                  <a:pt x="57277" y="65989"/>
                </a:lnTo>
                <a:lnTo>
                  <a:pt x="62611" y="64147"/>
                </a:lnTo>
                <a:lnTo>
                  <a:pt x="66992" y="60159"/>
                </a:lnTo>
                <a:lnTo>
                  <a:pt x="70612" y="56781"/>
                </a:lnTo>
                <a:lnTo>
                  <a:pt x="72644" y="51803"/>
                </a:lnTo>
                <a:lnTo>
                  <a:pt x="72644" y="39636"/>
                </a:lnTo>
                <a:close/>
              </a:path>
              <a:path w="158750" h="66040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158750" h="66040">
                <a:moveTo>
                  <a:pt x="158280" y="36868"/>
                </a:moveTo>
                <a:lnTo>
                  <a:pt x="134112" y="36868"/>
                </a:lnTo>
                <a:lnTo>
                  <a:pt x="134112" y="42341"/>
                </a:lnTo>
                <a:lnTo>
                  <a:pt x="158280" y="42341"/>
                </a:lnTo>
                <a:lnTo>
                  <a:pt x="158280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7280" y="1746504"/>
            <a:ext cx="8508492" cy="43723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5198" y="2072396"/>
            <a:ext cx="7312623" cy="31762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4753" y="5829427"/>
            <a:ext cx="38931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맑은 고딕"/>
                <a:cs typeface="맑은 고딕"/>
              </a:rPr>
              <a:t>https://</a:t>
            </a:r>
            <a:r>
              <a:rPr sz="1350" spc="-5" dirty="0">
                <a:latin typeface="맑은 고딕"/>
                <a:cs typeface="맑은 고딕"/>
                <a:hlinkClick r:id="rId6"/>
              </a:rPr>
              <a:t>www.youtube.com/watch?v=ZY6eBxyEOq0</a:t>
            </a:r>
            <a:endParaRPr sz="13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3144" y="1807464"/>
            <a:ext cx="7626095" cy="33657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7280"/>
            <a:ext cx="158281" cy="646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874264" y="1816608"/>
            <a:ext cx="4196080" cy="509270"/>
            <a:chOff x="2874264" y="1816608"/>
            <a:chExt cx="4196080" cy="509270"/>
          </a:xfrm>
        </p:grpSpPr>
        <p:sp>
          <p:nvSpPr>
            <p:cNvPr id="8" name="object 8"/>
            <p:cNvSpPr/>
            <p:nvPr/>
          </p:nvSpPr>
          <p:spPr>
            <a:xfrm>
              <a:off x="2897124" y="1859280"/>
              <a:ext cx="4173220" cy="466725"/>
            </a:xfrm>
            <a:custGeom>
              <a:avLst/>
              <a:gdLst/>
              <a:ahLst/>
              <a:cxnLst/>
              <a:rect l="l" t="t" r="r" b="b"/>
              <a:pathLst>
                <a:path w="4173220" h="466725">
                  <a:moveTo>
                    <a:pt x="4098290" y="0"/>
                  </a:moveTo>
                  <a:lnTo>
                    <a:pt x="74421" y="0"/>
                  </a:lnTo>
                  <a:lnTo>
                    <a:pt x="45434" y="6107"/>
                  </a:lnTo>
                  <a:lnTo>
                    <a:pt x="21780" y="22764"/>
                  </a:lnTo>
                  <a:lnTo>
                    <a:pt x="5842" y="47470"/>
                  </a:lnTo>
                  <a:lnTo>
                    <a:pt x="0" y="77724"/>
                  </a:lnTo>
                  <a:lnTo>
                    <a:pt x="0" y="388620"/>
                  </a:lnTo>
                  <a:lnTo>
                    <a:pt x="5842" y="418873"/>
                  </a:lnTo>
                  <a:lnTo>
                    <a:pt x="21780" y="443579"/>
                  </a:lnTo>
                  <a:lnTo>
                    <a:pt x="45434" y="460236"/>
                  </a:lnTo>
                  <a:lnTo>
                    <a:pt x="74421" y="466344"/>
                  </a:lnTo>
                  <a:lnTo>
                    <a:pt x="4098290" y="466344"/>
                  </a:lnTo>
                  <a:lnTo>
                    <a:pt x="4127277" y="460236"/>
                  </a:lnTo>
                  <a:lnTo>
                    <a:pt x="4150931" y="443579"/>
                  </a:lnTo>
                  <a:lnTo>
                    <a:pt x="4166869" y="418873"/>
                  </a:lnTo>
                  <a:lnTo>
                    <a:pt x="4172711" y="388620"/>
                  </a:lnTo>
                  <a:lnTo>
                    <a:pt x="4172711" y="77724"/>
                  </a:lnTo>
                  <a:lnTo>
                    <a:pt x="4166869" y="47470"/>
                  </a:lnTo>
                  <a:lnTo>
                    <a:pt x="4150931" y="22764"/>
                  </a:lnTo>
                  <a:lnTo>
                    <a:pt x="4127277" y="6107"/>
                  </a:lnTo>
                  <a:lnTo>
                    <a:pt x="409829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74264" y="1816608"/>
              <a:ext cx="4173220" cy="466725"/>
            </a:xfrm>
            <a:custGeom>
              <a:avLst/>
              <a:gdLst/>
              <a:ahLst/>
              <a:cxnLst/>
              <a:rect l="l" t="t" r="r" b="b"/>
              <a:pathLst>
                <a:path w="4173220" h="466725">
                  <a:moveTo>
                    <a:pt x="4098290" y="0"/>
                  </a:moveTo>
                  <a:lnTo>
                    <a:pt x="74422" y="0"/>
                  </a:lnTo>
                  <a:lnTo>
                    <a:pt x="45434" y="6107"/>
                  </a:lnTo>
                  <a:lnTo>
                    <a:pt x="21780" y="22764"/>
                  </a:lnTo>
                  <a:lnTo>
                    <a:pt x="5842" y="47470"/>
                  </a:lnTo>
                  <a:lnTo>
                    <a:pt x="0" y="77724"/>
                  </a:lnTo>
                  <a:lnTo>
                    <a:pt x="0" y="388620"/>
                  </a:lnTo>
                  <a:lnTo>
                    <a:pt x="5842" y="418873"/>
                  </a:lnTo>
                  <a:lnTo>
                    <a:pt x="21780" y="443579"/>
                  </a:lnTo>
                  <a:lnTo>
                    <a:pt x="45434" y="460236"/>
                  </a:lnTo>
                  <a:lnTo>
                    <a:pt x="74422" y="466344"/>
                  </a:lnTo>
                  <a:lnTo>
                    <a:pt x="4098290" y="466344"/>
                  </a:lnTo>
                  <a:lnTo>
                    <a:pt x="4127277" y="460236"/>
                  </a:lnTo>
                  <a:lnTo>
                    <a:pt x="4150931" y="443579"/>
                  </a:lnTo>
                  <a:lnTo>
                    <a:pt x="4166869" y="418873"/>
                  </a:lnTo>
                  <a:lnTo>
                    <a:pt x="4172712" y="388620"/>
                  </a:lnTo>
                  <a:lnTo>
                    <a:pt x="4172712" y="77724"/>
                  </a:lnTo>
                  <a:lnTo>
                    <a:pt x="4166869" y="47470"/>
                  </a:lnTo>
                  <a:lnTo>
                    <a:pt x="4150931" y="22764"/>
                  </a:lnTo>
                  <a:lnTo>
                    <a:pt x="4127277" y="6107"/>
                  </a:lnTo>
                  <a:lnTo>
                    <a:pt x="409829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9239" y="1805940"/>
            <a:ext cx="1260348" cy="51968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185160" y="3930396"/>
            <a:ext cx="904240" cy="307975"/>
          </a:xfrm>
          <a:custGeom>
            <a:avLst/>
            <a:gdLst/>
            <a:ahLst/>
            <a:cxnLst/>
            <a:rect l="l" t="t" r="r" b="b"/>
            <a:pathLst>
              <a:path w="904239" h="307975">
                <a:moveTo>
                  <a:pt x="756285" y="0"/>
                </a:moveTo>
                <a:lnTo>
                  <a:pt x="147447" y="0"/>
                </a:lnTo>
                <a:lnTo>
                  <a:pt x="100852" y="7839"/>
                </a:lnTo>
                <a:lnTo>
                  <a:pt x="60377" y="29675"/>
                </a:lnTo>
                <a:lnTo>
                  <a:pt x="28456" y="62983"/>
                </a:lnTo>
                <a:lnTo>
                  <a:pt x="7519" y="105241"/>
                </a:lnTo>
                <a:lnTo>
                  <a:pt x="0" y="153924"/>
                </a:lnTo>
                <a:lnTo>
                  <a:pt x="7519" y="202606"/>
                </a:lnTo>
                <a:lnTo>
                  <a:pt x="28456" y="244864"/>
                </a:lnTo>
                <a:lnTo>
                  <a:pt x="60377" y="278172"/>
                </a:lnTo>
                <a:lnTo>
                  <a:pt x="100852" y="300008"/>
                </a:lnTo>
                <a:lnTo>
                  <a:pt x="147447" y="307848"/>
                </a:lnTo>
                <a:lnTo>
                  <a:pt x="756285" y="307848"/>
                </a:lnTo>
                <a:lnTo>
                  <a:pt x="802879" y="300008"/>
                </a:lnTo>
                <a:lnTo>
                  <a:pt x="843354" y="278172"/>
                </a:lnTo>
                <a:lnTo>
                  <a:pt x="875275" y="244864"/>
                </a:lnTo>
                <a:lnTo>
                  <a:pt x="896212" y="202606"/>
                </a:lnTo>
                <a:lnTo>
                  <a:pt x="903731" y="153924"/>
                </a:lnTo>
                <a:lnTo>
                  <a:pt x="896212" y="105241"/>
                </a:lnTo>
                <a:lnTo>
                  <a:pt x="875275" y="62983"/>
                </a:lnTo>
                <a:lnTo>
                  <a:pt x="843354" y="29675"/>
                </a:lnTo>
                <a:lnTo>
                  <a:pt x="802879" y="7839"/>
                </a:lnTo>
                <a:lnTo>
                  <a:pt x="756285" y="0"/>
                </a:lnTo>
                <a:close/>
              </a:path>
            </a:pathLst>
          </a:custGeom>
          <a:solidFill>
            <a:srgbClr val="1DA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09688" y="3928872"/>
            <a:ext cx="904240" cy="307975"/>
          </a:xfrm>
          <a:custGeom>
            <a:avLst/>
            <a:gdLst/>
            <a:ahLst/>
            <a:cxnLst/>
            <a:rect l="l" t="t" r="r" b="b"/>
            <a:pathLst>
              <a:path w="904240" h="307975">
                <a:moveTo>
                  <a:pt x="756284" y="0"/>
                </a:moveTo>
                <a:lnTo>
                  <a:pt x="147446" y="0"/>
                </a:lnTo>
                <a:lnTo>
                  <a:pt x="100852" y="7839"/>
                </a:lnTo>
                <a:lnTo>
                  <a:pt x="60377" y="29675"/>
                </a:lnTo>
                <a:lnTo>
                  <a:pt x="28456" y="62983"/>
                </a:lnTo>
                <a:lnTo>
                  <a:pt x="7519" y="105241"/>
                </a:lnTo>
                <a:lnTo>
                  <a:pt x="0" y="153923"/>
                </a:lnTo>
                <a:lnTo>
                  <a:pt x="7519" y="202606"/>
                </a:lnTo>
                <a:lnTo>
                  <a:pt x="28456" y="244864"/>
                </a:lnTo>
                <a:lnTo>
                  <a:pt x="60377" y="278172"/>
                </a:lnTo>
                <a:lnTo>
                  <a:pt x="100852" y="300008"/>
                </a:lnTo>
                <a:lnTo>
                  <a:pt x="147446" y="307847"/>
                </a:lnTo>
                <a:lnTo>
                  <a:pt x="756284" y="307847"/>
                </a:lnTo>
                <a:lnTo>
                  <a:pt x="802879" y="300008"/>
                </a:lnTo>
                <a:lnTo>
                  <a:pt x="843354" y="278172"/>
                </a:lnTo>
                <a:lnTo>
                  <a:pt x="875275" y="244864"/>
                </a:lnTo>
                <a:lnTo>
                  <a:pt x="896212" y="202606"/>
                </a:lnTo>
                <a:lnTo>
                  <a:pt x="903731" y="153923"/>
                </a:lnTo>
                <a:lnTo>
                  <a:pt x="896212" y="105241"/>
                </a:lnTo>
                <a:lnTo>
                  <a:pt x="875275" y="62983"/>
                </a:lnTo>
                <a:lnTo>
                  <a:pt x="843354" y="29675"/>
                </a:lnTo>
                <a:lnTo>
                  <a:pt x="802879" y="7839"/>
                </a:lnTo>
                <a:lnTo>
                  <a:pt x="756284" y="0"/>
                </a:lnTo>
                <a:close/>
              </a:path>
            </a:pathLst>
          </a:custGeom>
          <a:solidFill>
            <a:srgbClr val="1DA7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81984" y="3371088"/>
            <a:ext cx="3666744" cy="139903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724025" y="1877313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맑은 고딕"/>
                <a:cs typeface="맑은 고딕"/>
              </a:rPr>
              <a:t>인공지능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0676" y="1877313"/>
            <a:ext cx="3705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040"/>
                </a:solidFill>
                <a:latin typeface="맑은 고딕"/>
                <a:cs typeface="맑은 고딕"/>
              </a:rPr>
              <a:t>지능 작업을</a:t>
            </a:r>
            <a:r>
              <a:rPr sz="1600" b="1" spc="-1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맑은 고딕"/>
                <a:cs typeface="맑은 고딕"/>
              </a:rPr>
              <a:t>수행할 수</a:t>
            </a:r>
            <a:r>
              <a:rPr sz="1600" b="1" spc="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맑은 고딕"/>
                <a:cs typeface="맑은 고딕"/>
              </a:rPr>
              <a:t>있는</a:t>
            </a:r>
            <a:r>
              <a:rPr sz="1600" b="1" spc="-15" dirty="0">
                <a:solidFill>
                  <a:srgbClr val="404040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404040"/>
                </a:solidFill>
                <a:latin typeface="맑은 고딕"/>
                <a:cs typeface="맑은 고딕"/>
              </a:rPr>
              <a:t>기계의 능력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4994" y="3668014"/>
            <a:ext cx="11017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맑은 고딕"/>
                <a:cs typeface="맑은 고딕"/>
              </a:rPr>
              <a:t>지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능</a:t>
            </a:r>
            <a:r>
              <a:rPr sz="1400" spc="-25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적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dirty="0">
                <a:latin typeface="맑은 고딕"/>
                <a:cs typeface="맑은 고딕"/>
              </a:rPr>
              <a:t>처리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76827" y="3003042"/>
            <a:ext cx="1417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98219" algn="l"/>
              </a:tabLst>
            </a:pPr>
            <a:r>
              <a:rPr sz="1600" spc="-5" dirty="0">
                <a:latin typeface="맑은 고딕"/>
                <a:cs typeface="맑은 고딕"/>
              </a:rPr>
              <a:t>서기관	의사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30265" y="3003042"/>
            <a:ext cx="8362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맑은 고딕"/>
                <a:cs typeface="맑은 고딕"/>
              </a:rPr>
              <a:t>바둑기사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57698" y="4746498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맑은 고딕"/>
                <a:cs typeface="맑은 고딕"/>
              </a:rPr>
              <a:t>컴퓨터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7582" y="3680816"/>
            <a:ext cx="131572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1030">
              <a:lnSpc>
                <a:spcPct val="135000"/>
              </a:lnSpc>
              <a:spcBef>
                <a:spcPts val="100"/>
              </a:spcBef>
            </a:pPr>
            <a:r>
              <a:rPr sz="800" dirty="0">
                <a:latin typeface="맑은 고딕"/>
                <a:cs typeface="맑은 고딕"/>
              </a:rPr>
              <a:t>환자</a:t>
            </a:r>
            <a:r>
              <a:rPr sz="800" spc="-3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1</a:t>
            </a:r>
            <a:r>
              <a:rPr sz="800" spc="-2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번</a:t>
            </a:r>
            <a:r>
              <a:rPr sz="800" spc="-3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기록 </a:t>
            </a:r>
            <a:r>
              <a:rPr sz="800" spc="-26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나이</a:t>
            </a:r>
            <a:r>
              <a:rPr sz="800" spc="-20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: 67</a:t>
            </a:r>
            <a:endParaRPr sz="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800" dirty="0">
                <a:latin typeface="맑은 고딕"/>
                <a:cs typeface="맑은 고딕"/>
              </a:rPr>
              <a:t>성별</a:t>
            </a:r>
            <a:r>
              <a:rPr sz="800" spc="-40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:</a:t>
            </a:r>
            <a:r>
              <a:rPr sz="800" spc="-20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남자</a:t>
            </a:r>
            <a:endParaRPr sz="800">
              <a:latin typeface="맑은 고딕"/>
              <a:cs typeface="맑은 고딕"/>
            </a:endParaRPr>
          </a:p>
          <a:p>
            <a:pPr marL="12700" marR="247650">
              <a:lnSpc>
                <a:spcPct val="135000"/>
              </a:lnSpc>
              <a:spcBef>
                <a:spcPts val="655"/>
              </a:spcBef>
            </a:pPr>
            <a:r>
              <a:rPr sz="800" dirty="0">
                <a:latin typeface="맑은 고딕"/>
                <a:cs typeface="맑은 고딕"/>
              </a:rPr>
              <a:t>가슴통증</a:t>
            </a:r>
            <a:r>
              <a:rPr sz="800" spc="-3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종류</a:t>
            </a:r>
            <a:r>
              <a:rPr sz="800" spc="-30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:</a:t>
            </a:r>
            <a:r>
              <a:rPr sz="800" spc="-2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무증상 </a:t>
            </a:r>
            <a:r>
              <a:rPr sz="800" spc="-26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혈압</a:t>
            </a:r>
            <a:r>
              <a:rPr sz="800" spc="-20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: 160mm</a:t>
            </a:r>
            <a:r>
              <a:rPr sz="800" spc="-15" dirty="0">
                <a:latin typeface="맑은 고딕"/>
                <a:cs typeface="맑은 고딕"/>
              </a:rPr>
              <a:t> </a:t>
            </a:r>
            <a:r>
              <a:rPr sz="800" spc="5" dirty="0">
                <a:latin typeface="맑은 고딕"/>
                <a:cs typeface="맑은 고딕"/>
              </a:rPr>
              <a:t>Hg</a:t>
            </a:r>
            <a:endParaRPr sz="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800" dirty="0">
                <a:latin typeface="맑은 고딕"/>
                <a:cs typeface="맑은 고딕"/>
              </a:rPr>
              <a:t>혈중</a:t>
            </a:r>
            <a:r>
              <a:rPr sz="800" spc="-30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콜레스테롤</a:t>
            </a:r>
            <a:r>
              <a:rPr sz="800" spc="-30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:</a:t>
            </a:r>
            <a:r>
              <a:rPr sz="800" spc="-2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286mg/dl</a:t>
            </a:r>
            <a:endParaRPr sz="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800" dirty="0">
                <a:latin typeface="맑은 고딕"/>
                <a:cs typeface="맑은 고딕"/>
              </a:rPr>
              <a:t>혈당</a:t>
            </a:r>
            <a:r>
              <a:rPr sz="800" spc="-30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:</a:t>
            </a:r>
            <a:r>
              <a:rPr sz="800" spc="-1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&lt;</a:t>
            </a:r>
            <a:r>
              <a:rPr sz="800" spc="-15" dirty="0">
                <a:latin typeface="맑은 고딕"/>
                <a:cs typeface="맑은 고딕"/>
              </a:rPr>
              <a:t> </a:t>
            </a:r>
            <a:r>
              <a:rPr sz="800" dirty="0">
                <a:latin typeface="맑은 고딕"/>
                <a:cs typeface="맑은 고딕"/>
              </a:rPr>
              <a:t>120mg/dl</a:t>
            </a:r>
            <a:endParaRPr sz="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800" dirty="0">
                <a:latin typeface="맑은 고딕"/>
                <a:cs typeface="맑은 고딕"/>
              </a:rPr>
              <a:t>…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7582" y="2954274"/>
            <a:ext cx="1884680" cy="5638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dirty="0">
                <a:latin typeface="맑은 고딕"/>
                <a:cs typeface="맑은 고딕"/>
              </a:rPr>
              <a:t>In</a:t>
            </a:r>
            <a:r>
              <a:rPr sz="1200" spc="-5" dirty="0">
                <a:latin typeface="맑은 고딕"/>
                <a:cs typeface="맑은 고딕"/>
              </a:rPr>
              <a:t> this</a:t>
            </a:r>
            <a:r>
              <a:rPr sz="1200" dirty="0">
                <a:latin typeface="맑은 고딕"/>
                <a:cs typeface="맑은 고딕"/>
              </a:rPr>
              <a:t> </a:t>
            </a:r>
            <a:r>
              <a:rPr sz="1200" spc="-20" dirty="0">
                <a:latin typeface="맑은 고딕"/>
                <a:cs typeface="맑은 고딕"/>
              </a:rPr>
              <a:t>paper,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we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proposed </a:t>
            </a:r>
            <a:r>
              <a:rPr sz="1200" spc="-40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the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video </a:t>
            </a:r>
            <a:r>
              <a:rPr sz="1200" dirty="0">
                <a:latin typeface="맑은 고딕"/>
                <a:cs typeface="맑은 고딕"/>
              </a:rPr>
              <a:t>story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QA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model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ts val="1370"/>
              </a:lnSpc>
            </a:pPr>
            <a:r>
              <a:rPr sz="1200" dirty="0">
                <a:latin typeface="맑은 고딕"/>
                <a:cs typeface="맑은 고딕"/>
              </a:rPr>
              <a:t>…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6090" y="3250183"/>
            <a:ext cx="1502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맑은 고딕"/>
                <a:cs typeface="맑은 고딕"/>
              </a:rPr>
              <a:t>문서</a:t>
            </a:r>
            <a:r>
              <a:rPr sz="1600" spc="-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종류</a:t>
            </a:r>
            <a:r>
              <a:rPr sz="1600" spc="-3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:</a:t>
            </a:r>
            <a:r>
              <a:rPr sz="1600" spc="-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논문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17534" y="4320921"/>
            <a:ext cx="1228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맑은 고딕"/>
                <a:cs typeface="맑은 고딕"/>
              </a:rPr>
              <a:t>병명</a:t>
            </a:r>
            <a:r>
              <a:rPr sz="1600" spc="-3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:</a:t>
            </a:r>
            <a:r>
              <a:rPr sz="1600" spc="-4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심장병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32809" y="3928998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입력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65466" y="3928998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7280"/>
            <a:ext cx="158281" cy="646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324355" y="3384804"/>
            <a:ext cx="8379459" cy="1409700"/>
          </a:xfrm>
          <a:custGeom>
            <a:avLst/>
            <a:gdLst/>
            <a:ahLst/>
            <a:cxnLst/>
            <a:rect l="l" t="t" r="r" b="b"/>
            <a:pathLst>
              <a:path w="8379459" h="1409700">
                <a:moveTo>
                  <a:pt x="7670673" y="0"/>
                </a:moveTo>
                <a:lnTo>
                  <a:pt x="7670673" y="352425"/>
                </a:lnTo>
                <a:lnTo>
                  <a:pt x="0" y="352425"/>
                </a:lnTo>
                <a:lnTo>
                  <a:pt x="0" y="1057275"/>
                </a:lnTo>
                <a:lnTo>
                  <a:pt x="7670673" y="1057275"/>
                </a:lnTo>
                <a:lnTo>
                  <a:pt x="7670673" y="1409700"/>
                </a:lnTo>
                <a:lnTo>
                  <a:pt x="8378952" y="704850"/>
                </a:lnTo>
                <a:lnTo>
                  <a:pt x="7670673" y="0"/>
                </a:lnTo>
                <a:close/>
              </a:path>
            </a:pathLst>
          </a:custGeom>
          <a:solidFill>
            <a:srgbClr val="FCCD0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459991" y="4855464"/>
            <a:ext cx="78105" cy="880744"/>
            <a:chOff x="1459991" y="4855464"/>
            <a:chExt cx="78105" cy="880744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9991" y="4855464"/>
              <a:ext cx="77724" cy="792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95170" y="4916551"/>
              <a:ext cx="0" cy="819785"/>
            </a:xfrm>
            <a:custGeom>
              <a:avLst/>
              <a:gdLst/>
              <a:ahLst/>
              <a:cxnLst/>
              <a:rect l="l" t="t" r="r" b="b"/>
              <a:pathLst>
                <a:path h="819785">
                  <a:moveTo>
                    <a:pt x="0" y="0"/>
                  </a:moveTo>
                  <a:lnTo>
                    <a:pt x="0" y="8196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323844" y="4395216"/>
            <a:ext cx="1764664" cy="570230"/>
            <a:chOff x="3323844" y="4395216"/>
            <a:chExt cx="1764664" cy="5702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3844" y="4395216"/>
              <a:ext cx="77723" cy="792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57499" y="4419600"/>
              <a:ext cx="1731010" cy="546100"/>
            </a:xfrm>
            <a:custGeom>
              <a:avLst/>
              <a:gdLst/>
              <a:ahLst/>
              <a:cxnLst/>
              <a:rect l="l" t="t" r="r" b="b"/>
              <a:pathLst>
                <a:path w="1731010" h="546100">
                  <a:moveTo>
                    <a:pt x="2666" y="0"/>
                  </a:moveTo>
                  <a:lnTo>
                    <a:pt x="2666" y="545591"/>
                  </a:lnTo>
                </a:path>
                <a:path w="1731010" h="546100">
                  <a:moveTo>
                    <a:pt x="0" y="536575"/>
                  </a:moveTo>
                  <a:lnTo>
                    <a:pt x="1731010" y="53657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658611" y="2440051"/>
            <a:ext cx="78105" cy="1298575"/>
            <a:chOff x="5658611" y="2440051"/>
            <a:chExt cx="78105" cy="129857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8611" y="3659124"/>
              <a:ext cx="77724" cy="792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93790" y="2440051"/>
              <a:ext cx="0" cy="1220470"/>
            </a:xfrm>
            <a:custGeom>
              <a:avLst/>
              <a:gdLst/>
              <a:ahLst/>
              <a:cxnLst/>
              <a:rect l="l" t="t" r="r" b="b"/>
              <a:pathLst>
                <a:path h="1220470">
                  <a:moveTo>
                    <a:pt x="0" y="122046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435852" y="3133344"/>
            <a:ext cx="668020" cy="1308100"/>
            <a:chOff x="6435852" y="3133344"/>
            <a:chExt cx="668020" cy="1308100"/>
          </a:xfrm>
        </p:grpSpPr>
        <p:sp>
          <p:nvSpPr>
            <p:cNvPr id="18" name="object 18"/>
            <p:cNvSpPr/>
            <p:nvPr/>
          </p:nvSpPr>
          <p:spPr>
            <a:xfrm>
              <a:off x="6435852" y="3732276"/>
              <a:ext cx="668020" cy="708660"/>
            </a:xfrm>
            <a:custGeom>
              <a:avLst/>
              <a:gdLst/>
              <a:ahLst/>
              <a:cxnLst/>
              <a:rect l="l" t="t" r="r" b="b"/>
              <a:pathLst>
                <a:path w="668020" h="708660">
                  <a:moveTo>
                    <a:pt x="667512" y="0"/>
                  </a:moveTo>
                  <a:lnTo>
                    <a:pt x="0" y="0"/>
                  </a:lnTo>
                  <a:lnTo>
                    <a:pt x="0" y="708659"/>
                  </a:lnTo>
                  <a:lnTo>
                    <a:pt x="667512" y="708659"/>
                  </a:lnTo>
                  <a:lnTo>
                    <a:pt x="667512" y="0"/>
                  </a:lnTo>
                  <a:close/>
                </a:path>
              </a:pathLst>
            </a:custGeom>
            <a:solidFill>
              <a:srgbClr val="886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4368" y="3643884"/>
              <a:ext cx="77724" cy="792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90690" y="3133344"/>
              <a:ext cx="0" cy="512445"/>
            </a:xfrm>
            <a:custGeom>
              <a:avLst/>
              <a:gdLst/>
              <a:ahLst/>
              <a:cxnLst/>
              <a:rect l="l" t="t" r="r" b="b"/>
              <a:pathLst>
                <a:path h="512445">
                  <a:moveTo>
                    <a:pt x="0" y="51206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210300" y="4396740"/>
            <a:ext cx="1343025" cy="2590800"/>
            <a:chOff x="6210300" y="4396740"/>
            <a:chExt cx="1343025" cy="259080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0300" y="4396740"/>
              <a:ext cx="77724" cy="807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43955" y="4428744"/>
              <a:ext cx="1309370" cy="2559050"/>
            </a:xfrm>
            <a:custGeom>
              <a:avLst/>
              <a:gdLst/>
              <a:ahLst/>
              <a:cxnLst/>
              <a:rect l="l" t="t" r="r" b="b"/>
              <a:pathLst>
                <a:path w="1309370" h="2559050">
                  <a:moveTo>
                    <a:pt x="2667" y="0"/>
                  </a:moveTo>
                  <a:lnTo>
                    <a:pt x="2667" y="2558732"/>
                  </a:lnTo>
                </a:path>
                <a:path w="1309370" h="2559050">
                  <a:moveTo>
                    <a:pt x="0" y="2551366"/>
                  </a:moveTo>
                  <a:lnTo>
                    <a:pt x="1308862" y="25513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7745094" y="4441063"/>
            <a:ext cx="946150" cy="982980"/>
          </a:xfrm>
          <a:custGeom>
            <a:avLst/>
            <a:gdLst/>
            <a:ahLst/>
            <a:cxnLst/>
            <a:rect l="l" t="t" r="r" b="b"/>
            <a:pathLst>
              <a:path w="946150" h="982979">
                <a:moveTo>
                  <a:pt x="1524" y="0"/>
                </a:moveTo>
                <a:lnTo>
                  <a:pt x="1524" y="982726"/>
                </a:lnTo>
              </a:path>
              <a:path w="946150" h="982979">
                <a:moveTo>
                  <a:pt x="0" y="974978"/>
                </a:moveTo>
                <a:lnTo>
                  <a:pt x="946150" y="9749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8625840" y="2433701"/>
            <a:ext cx="1724025" cy="1304925"/>
            <a:chOff x="8625840" y="2433701"/>
            <a:chExt cx="1724025" cy="130492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5840" y="3659124"/>
              <a:ext cx="77724" cy="792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659495" y="2440051"/>
              <a:ext cx="1690370" cy="1220470"/>
            </a:xfrm>
            <a:custGeom>
              <a:avLst/>
              <a:gdLst/>
              <a:ahLst/>
              <a:cxnLst/>
              <a:rect l="l" t="t" r="r" b="b"/>
              <a:pathLst>
                <a:path w="1690370" h="1220470">
                  <a:moveTo>
                    <a:pt x="3048" y="1220469"/>
                  </a:moveTo>
                  <a:lnTo>
                    <a:pt x="3048" y="0"/>
                  </a:lnTo>
                </a:path>
                <a:path w="1690370" h="1220470">
                  <a:moveTo>
                    <a:pt x="0" y="0"/>
                  </a:moveTo>
                  <a:lnTo>
                    <a:pt x="168986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069835" y="4379976"/>
            <a:ext cx="2464435" cy="2155190"/>
            <a:chOff x="7069835" y="4379976"/>
            <a:chExt cx="2464435" cy="2155190"/>
          </a:xfrm>
        </p:grpSpPr>
        <p:sp>
          <p:nvSpPr>
            <p:cNvPr id="29" name="object 29"/>
            <p:cNvSpPr/>
            <p:nvPr/>
          </p:nvSpPr>
          <p:spPr>
            <a:xfrm>
              <a:off x="7101966" y="4477512"/>
              <a:ext cx="1588135" cy="2051685"/>
            </a:xfrm>
            <a:custGeom>
              <a:avLst/>
              <a:gdLst/>
              <a:ahLst/>
              <a:cxnLst/>
              <a:rect l="l" t="t" r="r" b="b"/>
              <a:pathLst>
                <a:path w="1588134" h="2051684">
                  <a:moveTo>
                    <a:pt x="8000" y="0"/>
                  </a:moveTo>
                  <a:lnTo>
                    <a:pt x="3048" y="2051240"/>
                  </a:lnTo>
                </a:path>
                <a:path w="1588134" h="2051684">
                  <a:moveTo>
                    <a:pt x="0" y="2045398"/>
                  </a:moveTo>
                  <a:lnTo>
                    <a:pt x="1587753" y="20453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9835" y="4396740"/>
              <a:ext cx="77724" cy="807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9915" y="4379976"/>
              <a:ext cx="77724" cy="777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536306" y="4457700"/>
              <a:ext cx="0" cy="1506220"/>
            </a:xfrm>
            <a:custGeom>
              <a:avLst/>
              <a:gdLst/>
              <a:ahLst/>
              <a:cxnLst/>
              <a:rect l="l" t="t" r="r" b="b"/>
              <a:pathLst>
                <a:path h="1506220">
                  <a:moveTo>
                    <a:pt x="0" y="0"/>
                  </a:moveTo>
                  <a:lnTo>
                    <a:pt x="0" y="150571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01127" y="4390644"/>
              <a:ext cx="77724" cy="7772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302878" y="5030851"/>
              <a:ext cx="1231265" cy="0"/>
            </a:xfrm>
            <a:custGeom>
              <a:avLst/>
              <a:gdLst/>
              <a:ahLst/>
              <a:cxnLst/>
              <a:rect l="l" t="t" r="r" b="b"/>
              <a:pathLst>
                <a:path w="1231265">
                  <a:moveTo>
                    <a:pt x="0" y="0"/>
                  </a:moveTo>
                  <a:lnTo>
                    <a:pt x="123113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0079" y="4386072"/>
              <a:ext cx="80772" cy="7924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293734" y="4434967"/>
              <a:ext cx="0" cy="605155"/>
            </a:xfrm>
            <a:custGeom>
              <a:avLst/>
              <a:gdLst/>
              <a:ahLst/>
              <a:cxnLst/>
              <a:rect l="l" t="t" r="r" b="b"/>
              <a:pathLst>
                <a:path h="605154">
                  <a:moveTo>
                    <a:pt x="0" y="0"/>
                  </a:moveTo>
                  <a:lnTo>
                    <a:pt x="0" y="60477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5531" y="2197608"/>
            <a:ext cx="2875915" cy="2486025"/>
            <a:chOff x="65531" y="2197608"/>
            <a:chExt cx="2875915" cy="2486025"/>
          </a:xfrm>
        </p:grpSpPr>
        <p:sp>
          <p:nvSpPr>
            <p:cNvPr id="38" name="object 38"/>
            <p:cNvSpPr/>
            <p:nvPr/>
          </p:nvSpPr>
          <p:spPr>
            <a:xfrm>
              <a:off x="65531" y="4341876"/>
              <a:ext cx="2875915" cy="341630"/>
            </a:xfrm>
            <a:custGeom>
              <a:avLst/>
              <a:gdLst/>
              <a:ahLst/>
              <a:cxnLst/>
              <a:rect l="l" t="t" r="r" b="b"/>
              <a:pathLst>
                <a:path w="2875915" h="341629">
                  <a:moveTo>
                    <a:pt x="2717927" y="0"/>
                  </a:moveTo>
                  <a:lnTo>
                    <a:pt x="157835" y="0"/>
                  </a:lnTo>
                  <a:lnTo>
                    <a:pt x="115875" y="6099"/>
                  </a:lnTo>
                  <a:lnTo>
                    <a:pt x="78171" y="23311"/>
                  </a:lnTo>
                  <a:lnTo>
                    <a:pt x="46228" y="50006"/>
                  </a:lnTo>
                  <a:lnTo>
                    <a:pt x="21548" y="84553"/>
                  </a:lnTo>
                  <a:lnTo>
                    <a:pt x="5637" y="125324"/>
                  </a:lnTo>
                  <a:lnTo>
                    <a:pt x="0" y="170687"/>
                  </a:lnTo>
                  <a:lnTo>
                    <a:pt x="5637" y="216051"/>
                  </a:lnTo>
                  <a:lnTo>
                    <a:pt x="21548" y="256822"/>
                  </a:lnTo>
                  <a:lnTo>
                    <a:pt x="46228" y="291369"/>
                  </a:lnTo>
                  <a:lnTo>
                    <a:pt x="78171" y="318064"/>
                  </a:lnTo>
                  <a:lnTo>
                    <a:pt x="115875" y="335276"/>
                  </a:lnTo>
                  <a:lnTo>
                    <a:pt x="157835" y="341375"/>
                  </a:lnTo>
                  <a:lnTo>
                    <a:pt x="2717927" y="341375"/>
                  </a:lnTo>
                  <a:lnTo>
                    <a:pt x="2759871" y="335276"/>
                  </a:lnTo>
                  <a:lnTo>
                    <a:pt x="2797574" y="318064"/>
                  </a:lnTo>
                  <a:lnTo>
                    <a:pt x="2829528" y="291369"/>
                  </a:lnTo>
                  <a:lnTo>
                    <a:pt x="2854221" y="256822"/>
                  </a:lnTo>
                  <a:lnTo>
                    <a:pt x="2870144" y="216051"/>
                  </a:lnTo>
                  <a:lnTo>
                    <a:pt x="2875788" y="170687"/>
                  </a:lnTo>
                  <a:lnTo>
                    <a:pt x="2870144" y="125324"/>
                  </a:lnTo>
                  <a:lnTo>
                    <a:pt x="2854221" y="84553"/>
                  </a:lnTo>
                  <a:lnTo>
                    <a:pt x="2829528" y="50006"/>
                  </a:lnTo>
                  <a:lnTo>
                    <a:pt x="2797574" y="23311"/>
                  </a:lnTo>
                  <a:lnTo>
                    <a:pt x="2759871" y="6099"/>
                  </a:lnTo>
                  <a:lnTo>
                    <a:pt x="271792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171" y="2197608"/>
              <a:ext cx="2258567" cy="226466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0644" y="4407408"/>
              <a:ext cx="310896" cy="1722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071" y="4407408"/>
              <a:ext cx="166115" cy="1722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999" y="4407408"/>
              <a:ext cx="406907" cy="2118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9720" y="4407408"/>
              <a:ext cx="134112" cy="17068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23643" y="4407408"/>
              <a:ext cx="82295" cy="17068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828799" y="4491101"/>
              <a:ext cx="84455" cy="41275"/>
            </a:xfrm>
            <a:custGeom>
              <a:avLst/>
              <a:gdLst/>
              <a:ahLst/>
              <a:cxnLst/>
              <a:rect l="l" t="t" r="r" b="b"/>
              <a:pathLst>
                <a:path w="84455" h="41275">
                  <a:moveTo>
                    <a:pt x="15367" y="0"/>
                  </a:moveTo>
                  <a:lnTo>
                    <a:pt x="3048" y="0"/>
                  </a:lnTo>
                  <a:lnTo>
                    <a:pt x="0" y="4571"/>
                  </a:lnTo>
                  <a:lnTo>
                    <a:pt x="0" y="41147"/>
                  </a:lnTo>
                  <a:lnTo>
                    <a:pt x="21462" y="41147"/>
                  </a:lnTo>
                  <a:lnTo>
                    <a:pt x="21462" y="22859"/>
                  </a:lnTo>
                  <a:lnTo>
                    <a:pt x="56768" y="38100"/>
                  </a:lnTo>
                  <a:lnTo>
                    <a:pt x="62992" y="39624"/>
                  </a:lnTo>
                  <a:lnTo>
                    <a:pt x="67563" y="41147"/>
                  </a:lnTo>
                  <a:lnTo>
                    <a:pt x="79882" y="41147"/>
                  </a:lnTo>
                  <a:lnTo>
                    <a:pt x="84455" y="36575"/>
                  </a:lnTo>
                  <a:lnTo>
                    <a:pt x="84455" y="1524"/>
                  </a:lnTo>
                  <a:lnTo>
                    <a:pt x="62992" y="1524"/>
                  </a:lnTo>
                  <a:lnTo>
                    <a:pt x="62992" y="18287"/>
                  </a:lnTo>
                  <a:lnTo>
                    <a:pt x="26035" y="3047"/>
                  </a:lnTo>
                  <a:lnTo>
                    <a:pt x="19938" y="1524"/>
                  </a:lnTo>
                  <a:lnTo>
                    <a:pt x="15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3193" y="4407408"/>
              <a:ext cx="137921" cy="17068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90927" y="4407408"/>
              <a:ext cx="252984" cy="19354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737866" y="3883279"/>
            <a:ext cx="1364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82015" algn="l"/>
              </a:tabLst>
            </a:pPr>
            <a:r>
              <a:rPr sz="1600" b="1" spc="-10" dirty="0">
                <a:latin typeface="맑은 고딕"/>
                <a:cs typeface="맑은 고딕"/>
              </a:rPr>
              <a:t>195</a:t>
            </a:r>
            <a:r>
              <a:rPr sz="1600" b="1" spc="-5" dirty="0">
                <a:latin typeface="맑은 고딕"/>
                <a:cs typeface="맑은 고딕"/>
              </a:rPr>
              <a:t>0</a:t>
            </a:r>
            <a:r>
              <a:rPr sz="1600" b="1" dirty="0">
                <a:latin typeface="맑은 고딕"/>
                <a:cs typeface="맑은 고딕"/>
              </a:rPr>
              <a:t>	</a:t>
            </a:r>
            <a:r>
              <a:rPr sz="1600" b="1" spc="-10" dirty="0">
                <a:latin typeface="맑은 고딕"/>
                <a:cs typeface="맑은 고딕"/>
              </a:rPr>
              <a:t>1960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551426" y="3883279"/>
            <a:ext cx="495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맑은 고딕"/>
                <a:cs typeface="맑은 고딕"/>
              </a:rPr>
              <a:t>1970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30845" y="3901567"/>
            <a:ext cx="495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맑은 고딕"/>
                <a:cs typeface="맑은 고딕"/>
              </a:rPr>
              <a:t>2006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55914" y="3901567"/>
            <a:ext cx="641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맑은 고딕"/>
                <a:cs typeface="맑은 고딕"/>
              </a:rPr>
              <a:t>2016~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52825" y="4746117"/>
            <a:ext cx="1489075" cy="39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낙관의</a:t>
            </a:r>
            <a:r>
              <a:rPr sz="1200" b="1" spc="-6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시대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b="1" spc="-5" dirty="0">
                <a:latin typeface="맑은 고딕"/>
                <a:cs typeface="맑은 고딕"/>
              </a:rPr>
              <a:t>AI</a:t>
            </a:r>
            <a:r>
              <a:rPr sz="1200" b="1" spc="-1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용어등장</a:t>
            </a:r>
            <a:r>
              <a:rPr sz="1200" b="1" spc="-1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(‘56</a:t>
            </a:r>
            <a:r>
              <a:rPr sz="1200" b="1" spc="-1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년</a:t>
            </a:r>
            <a:r>
              <a:rPr sz="1200" b="1" spc="-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213603" y="3738372"/>
            <a:ext cx="887094" cy="707390"/>
          </a:xfrm>
          <a:prstGeom prst="rect">
            <a:avLst/>
          </a:prstGeom>
          <a:solidFill>
            <a:srgbClr val="886E00"/>
          </a:solidFill>
        </p:spPr>
        <p:txBody>
          <a:bodyPr vert="horz" wrap="square" lIns="0" tIns="156845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1235"/>
              </a:spcBef>
            </a:pPr>
            <a:r>
              <a:rPr sz="1600" b="1" spc="-10" dirty="0">
                <a:solidFill>
                  <a:srgbClr val="FFFFFF"/>
                </a:solidFill>
                <a:latin typeface="맑은 고딕"/>
                <a:cs typeface="맑은 고딕"/>
              </a:rPr>
              <a:t>1980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35852" y="3732276"/>
            <a:ext cx="668020" cy="70866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430"/>
              </a:spcBef>
            </a:pPr>
            <a:r>
              <a:rPr sz="1600" b="1" spc="-10" dirty="0">
                <a:solidFill>
                  <a:srgbClr val="FFFFFF"/>
                </a:solidFill>
                <a:latin typeface="맑은 고딕"/>
                <a:cs typeface="맑은 고딕"/>
              </a:rPr>
              <a:t>1990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78042" y="2265045"/>
            <a:ext cx="1715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4360" algn="l"/>
                <a:tab pos="1702435" algn="l"/>
              </a:tabLst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암흑기	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17438" y="2385060"/>
            <a:ext cx="2573655" cy="74549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R="901700" algn="ctr">
              <a:lnSpc>
                <a:spcPct val="100000"/>
              </a:lnSpc>
              <a:spcBef>
                <a:spcPts val="630"/>
              </a:spcBef>
            </a:pPr>
            <a:r>
              <a:rPr sz="1200" b="1" dirty="0">
                <a:latin typeface="맑은 고딕"/>
                <a:cs typeface="맑은 고딕"/>
              </a:rPr>
              <a:t>(’70</a:t>
            </a:r>
            <a:r>
              <a:rPr sz="1200" b="1" spc="-1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년중반</a:t>
            </a:r>
            <a:r>
              <a:rPr sz="1200" b="1" spc="-2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~’80</a:t>
            </a:r>
            <a:r>
              <a:rPr sz="1200" b="1" spc="-1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년초</a:t>
            </a:r>
            <a:r>
              <a:rPr sz="1200" b="1" spc="-1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)</a:t>
            </a:r>
            <a:endParaRPr sz="1200">
              <a:latin typeface="맑은 고딕"/>
              <a:cs typeface="맑은 고딕"/>
            </a:endParaRPr>
          </a:p>
          <a:p>
            <a:pPr marL="118745" algn="ctr">
              <a:lnSpc>
                <a:spcPct val="100000"/>
              </a:lnSpc>
              <a:spcBef>
                <a:spcPts val="530"/>
              </a:spcBef>
            </a:pPr>
            <a:r>
              <a:rPr sz="1200" b="1" dirty="0">
                <a:latin typeface="맑은 고딕"/>
                <a:cs typeface="맑은 고딕"/>
              </a:rPr>
              <a:t>암흑기</a:t>
            </a:r>
            <a:endParaRPr sz="1200">
              <a:latin typeface="맑은 고딕"/>
              <a:cs typeface="맑은 고딕"/>
            </a:endParaRPr>
          </a:p>
          <a:p>
            <a:pPr marL="762000" algn="ctr">
              <a:lnSpc>
                <a:spcPct val="100000"/>
              </a:lnSpc>
              <a:spcBef>
                <a:spcPts val="290"/>
              </a:spcBef>
              <a:tabLst>
                <a:tab pos="2547620" algn="l"/>
              </a:tabLst>
            </a:pPr>
            <a:r>
              <a:rPr sz="1200" b="1" dirty="0">
                <a:latin typeface="맑은 고딕"/>
                <a:cs typeface="맑은 고딕"/>
              </a:rPr>
              <a:t>(’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80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년후반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~’90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년초</a:t>
            </a: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)	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258936" y="5064379"/>
            <a:ext cx="1710055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>
              <a:lnSpc>
                <a:spcPts val="123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인공지능</a:t>
            </a:r>
            <a:r>
              <a:rPr sz="1200" b="1" spc="-6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,</a:t>
            </a:r>
            <a:endParaRPr sz="1200">
              <a:latin typeface="맑은 고딕"/>
              <a:cs typeface="맑은 고딕"/>
            </a:endParaRPr>
          </a:p>
          <a:p>
            <a:pPr marL="330835">
              <a:lnSpc>
                <a:spcPts val="1230"/>
              </a:lnSpc>
            </a:pPr>
            <a:r>
              <a:rPr sz="1200" b="1" dirty="0">
                <a:latin typeface="맑은 고딕"/>
                <a:cs typeface="맑은 고딕"/>
              </a:rPr>
              <a:t>퀴즈</a:t>
            </a:r>
            <a:r>
              <a:rPr sz="1200" b="1" spc="-4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챔피언을</a:t>
            </a:r>
            <a:r>
              <a:rPr sz="1200" b="1" spc="-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이김</a:t>
            </a:r>
            <a:endParaRPr sz="1200">
              <a:latin typeface="맑은 고딕"/>
              <a:cs typeface="맑은 고딕"/>
            </a:endParaRPr>
          </a:p>
          <a:p>
            <a:pPr marL="50800">
              <a:lnSpc>
                <a:spcPct val="100000"/>
              </a:lnSpc>
              <a:spcBef>
                <a:spcPts val="10"/>
              </a:spcBef>
            </a:pPr>
            <a:r>
              <a:rPr sz="1800" b="1" baseline="-37037" dirty="0">
                <a:latin typeface="맑은 고딕"/>
                <a:cs typeface="맑은 고딕"/>
              </a:rPr>
              <a:t>딥러닝</a:t>
            </a:r>
            <a:r>
              <a:rPr sz="1800" b="1" spc="-97" baseline="-37037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2011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639936" y="5665089"/>
            <a:ext cx="728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인공지능</a:t>
            </a:r>
            <a:r>
              <a:rPr sz="1200" b="1" spc="-8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,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519034" y="5817489"/>
            <a:ext cx="2863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	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DARPA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그랜드</a:t>
            </a:r>
            <a:r>
              <a:rPr sz="1200" b="1" u="sng" spc="-30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챌린지에서</a:t>
            </a:r>
            <a:r>
              <a:rPr sz="1200" b="1" spc="-2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우승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289160" y="6029325"/>
            <a:ext cx="379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2005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44636" y="6378346"/>
            <a:ext cx="379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1997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217791" y="6029325"/>
            <a:ext cx="1898650" cy="68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6765">
              <a:lnSpc>
                <a:spcPts val="133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인공지능</a:t>
            </a:r>
            <a:r>
              <a:rPr sz="1200" b="1" spc="-6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,</a:t>
            </a:r>
            <a:endParaRPr sz="1200">
              <a:latin typeface="맑은 고딕"/>
              <a:cs typeface="맑은 고딕"/>
            </a:endParaRPr>
          </a:p>
          <a:p>
            <a:pPr marL="558165">
              <a:lnSpc>
                <a:spcPts val="1330"/>
              </a:lnSpc>
            </a:pPr>
            <a:r>
              <a:rPr sz="1200" b="1" dirty="0">
                <a:latin typeface="맑은 고딕"/>
                <a:cs typeface="맑은 고딕"/>
              </a:rPr>
              <a:t>체스</a:t>
            </a:r>
            <a:r>
              <a:rPr sz="1200" b="1" spc="-5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챔피언을</a:t>
            </a:r>
            <a:r>
              <a:rPr sz="1200" b="1" spc="-3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이김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200" b="1" dirty="0">
                <a:latin typeface="맑은 고딕"/>
                <a:cs typeface="맑은 고딕"/>
              </a:rPr>
              <a:t>전문가</a:t>
            </a:r>
            <a:r>
              <a:rPr sz="1200" b="1" spc="-5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시스템000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61297" y="1396746"/>
            <a:ext cx="1549400" cy="101917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R="281305" algn="ctr">
              <a:lnSpc>
                <a:spcPct val="100000"/>
              </a:lnSpc>
              <a:spcBef>
                <a:spcPts val="780"/>
              </a:spcBef>
            </a:pPr>
            <a:r>
              <a:rPr sz="1200" b="1" dirty="0">
                <a:latin typeface="맑은 고딕"/>
                <a:cs typeface="맑은 고딕"/>
              </a:rPr>
              <a:t>인공지능,</a:t>
            </a:r>
            <a:endParaRPr sz="1200">
              <a:latin typeface="맑은 고딕"/>
              <a:cs typeface="맑은 고딕"/>
            </a:endParaRPr>
          </a:p>
          <a:p>
            <a:pPr marL="76200">
              <a:lnSpc>
                <a:spcPct val="100000"/>
              </a:lnSpc>
              <a:spcBef>
                <a:spcPts val="685"/>
              </a:spcBef>
            </a:pPr>
            <a:r>
              <a:rPr sz="1200" b="1" dirty="0">
                <a:latin typeface="맑은 고딕"/>
                <a:cs typeface="맑은 고딕"/>
              </a:rPr>
              <a:t>바둑</a:t>
            </a:r>
            <a:r>
              <a:rPr sz="1200" b="1" spc="-4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챔피언을</a:t>
            </a:r>
            <a:r>
              <a:rPr sz="1200" b="1" spc="-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이김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ts val="1415"/>
              </a:lnSpc>
              <a:spcBef>
                <a:spcPts val="745"/>
              </a:spcBef>
            </a:pPr>
            <a:r>
              <a:rPr sz="1200" b="1" dirty="0">
                <a:latin typeface="맑은 고딕"/>
                <a:cs typeface="맑은 고딕"/>
              </a:rPr>
              <a:t>4</a:t>
            </a:r>
            <a:r>
              <a:rPr sz="1200" b="1" spc="-1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차</a:t>
            </a:r>
            <a:r>
              <a:rPr sz="1200" b="1" spc="-3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산업혁명</a:t>
            </a:r>
            <a:r>
              <a:rPr sz="1200" b="1" spc="-1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첫</a:t>
            </a:r>
            <a:r>
              <a:rPr sz="1200" b="1" spc="-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언급</a:t>
            </a:r>
            <a:endParaRPr sz="1200">
              <a:latin typeface="맑은 고딕"/>
              <a:cs typeface="맑은 고딕"/>
            </a:endParaRPr>
          </a:p>
          <a:p>
            <a:pPr marR="324485" algn="ctr">
              <a:lnSpc>
                <a:spcPts val="1415"/>
              </a:lnSpc>
            </a:pPr>
            <a:r>
              <a:rPr sz="1200" b="1" dirty="0">
                <a:latin typeface="맑은 고딕"/>
                <a:cs typeface="맑은 고딕"/>
              </a:rPr>
              <a:t>2016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308548" y="4724780"/>
            <a:ext cx="3187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맑은 고딕"/>
                <a:cs typeface="맑은 고딕"/>
              </a:rPr>
              <a:t>an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142318" y="4724780"/>
            <a:ext cx="2997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~)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79422" y="5538597"/>
            <a:ext cx="19869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630" algn="l"/>
              </a:tabLst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인공지능의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서막을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열다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1242161" y="377444"/>
            <a:ext cx="2267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</a:rPr>
              <a:t>인공지능의</a:t>
            </a:r>
            <a:r>
              <a:rPr sz="2400" spc="-80" dirty="0">
                <a:solidFill>
                  <a:srgbClr val="404040"/>
                </a:solidFill>
              </a:rPr>
              <a:t> </a:t>
            </a:r>
            <a:r>
              <a:rPr sz="2400" dirty="0">
                <a:solidFill>
                  <a:srgbClr val="404040"/>
                </a:solidFill>
              </a:rPr>
              <a:t>역사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4580" y="1260170"/>
            <a:ext cx="4940935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0" dirty="0">
                <a:solidFill>
                  <a:srgbClr val="34A4DA"/>
                </a:solidFill>
                <a:latin typeface="맑은 고딕"/>
                <a:cs typeface="맑은 고딕"/>
              </a:rPr>
              <a:t>인공지능</a:t>
            </a:r>
            <a:r>
              <a:rPr sz="2900" b="0" spc="-2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dirty="0">
                <a:solidFill>
                  <a:srgbClr val="34A4DA"/>
                </a:solidFill>
              </a:rPr>
              <a:t>,</a:t>
            </a:r>
            <a:r>
              <a:rPr sz="2900" spc="-10" dirty="0">
                <a:solidFill>
                  <a:srgbClr val="34A4DA"/>
                </a:solidFill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머신러닝</a:t>
            </a:r>
            <a:r>
              <a:rPr sz="2900" b="0" spc="-3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dirty="0">
                <a:solidFill>
                  <a:srgbClr val="34A4DA"/>
                </a:solidFill>
              </a:rPr>
              <a:t>,</a:t>
            </a:r>
            <a:r>
              <a:rPr sz="2900" spc="-10" dirty="0">
                <a:solidFill>
                  <a:srgbClr val="34A4DA"/>
                </a:solidFill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딥</a:t>
            </a:r>
            <a:r>
              <a:rPr sz="2900" b="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spc="10" dirty="0">
                <a:solidFill>
                  <a:srgbClr val="34A4DA"/>
                </a:solidFill>
                <a:latin typeface="맑은 고딕"/>
                <a:cs typeface="맑은 고딕"/>
              </a:rPr>
              <a:t>러닝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0577" y="1843862"/>
            <a:ext cx="9464040" cy="475043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700" spc="1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700" spc="24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인공지능</a:t>
            </a:r>
            <a:endParaRPr sz="1650">
              <a:latin typeface="맑은 고딕"/>
              <a:cs typeface="맑은 고딕"/>
            </a:endParaRPr>
          </a:p>
          <a:p>
            <a:pPr marL="163195">
              <a:lnSpc>
                <a:spcPct val="100000"/>
              </a:lnSpc>
              <a:spcBef>
                <a:spcPts val="1250"/>
              </a:spcBef>
            </a:pPr>
            <a:r>
              <a:rPr sz="1700" spc="1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70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외부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관찰자에게</a:t>
            </a:r>
            <a:r>
              <a:rPr sz="1650" spc="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인간처럼</a:t>
            </a:r>
            <a:r>
              <a:rPr sz="1650" spc="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스마트하게</a:t>
            </a:r>
            <a:r>
              <a:rPr sz="1650" spc="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소프트웨어를</a:t>
            </a:r>
            <a:r>
              <a:rPr sz="1650" spc="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작동시키는</a:t>
            </a:r>
            <a:r>
              <a:rPr sz="1650" spc="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폭넓은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방법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알고리즘</a:t>
            </a:r>
            <a:r>
              <a:rPr sz="1650" spc="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및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기술</a:t>
            </a:r>
            <a:endParaRPr sz="1650">
              <a:latin typeface="맑은 고딕"/>
              <a:cs typeface="맑은 고딕"/>
            </a:endParaRPr>
          </a:p>
          <a:p>
            <a:pPr marL="163195">
              <a:lnSpc>
                <a:spcPct val="100000"/>
              </a:lnSpc>
              <a:spcBef>
                <a:spcPts val="1405"/>
              </a:spcBef>
            </a:pPr>
            <a:r>
              <a:rPr sz="1700" spc="1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70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머신러닝</a:t>
            </a:r>
            <a:r>
              <a:rPr sz="1650" spc="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컴퓨터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비전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자연어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처리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로봇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공학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및</a:t>
            </a:r>
            <a:r>
              <a:rPr sz="1650" spc="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그와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관련된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모든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주제를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포괄하는</a:t>
            </a:r>
            <a:r>
              <a:rPr sz="1650" spc="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개념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550">
              <a:latin typeface="맑은 고딕"/>
              <a:cs typeface="맑은 고딕"/>
            </a:endParaRPr>
          </a:p>
          <a:p>
            <a:pPr marL="41275">
              <a:lnSpc>
                <a:spcPct val="100000"/>
              </a:lnSpc>
            </a:pPr>
            <a:r>
              <a:rPr sz="1700" spc="1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700" spc="24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머신러닝</a:t>
            </a:r>
            <a:endParaRPr sz="1650">
              <a:latin typeface="맑은 고딕"/>
              <a:cs typeface="맑은 고딕"/>
            </a:endParaRPr>
          </a:p>
          <a:p>
            <a:pPr marL="172720">
              <a:lnSpc>
                <a:spcPct val="100000"/>
              </a:lnSpc>
              <a:spcBef>
                <a:spcPts val="1780"/>
              </a:spcBef>
            </a:pPr>
            <a:r>
              <a:rPr sz="1700" spc="1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70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더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많은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데이터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축적을</a:t>
            </a:r>
            <a:r>
              <a:rPr sz="1650" spc="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통해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성능을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개선할</a:t>
            </a:r>
            <a:r>
              <a:rPr sz="1650" spc="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수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있도록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하는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다양한</a:t>
            </a:r>
            <a:r>
              <a:rPr sz="1650" spc="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알고리즘과</a:t>
            </a:r>
            <a:r>
              <a:rPr sz="1650" spc="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방법론</a:t>
            </a:r>
            <a:endParaRPr sz="1650">
              <a:latin typeface="맑은 고딕"/>
              <a:cs typeface="맑은 고딕"/>
            </a:endParaRPr>
          </a:p>
          <a:p>
            <a:pPr marL="167005" marR="982980">
              <a:lnSpc>
                <a:spcPct val="114799"/>
              </a:lnSpc>
              <a:spcBef>
                <a:spcPts val="919"/>
              </a:spcBef>
            </a:pPr>
            <a:r>
              <a:rPr sz="1700" spc="1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700" spc="34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신경망</a:t>
            </a:r>
            <a:r>
              <a:rPr sz="1650" spc="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spc="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서포트</a:t>
            </a:r>
            <a:r>
              <a:rPr sz="1650" spc="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벡터</a:t>
            </a:r>
            <a:r>
              <a:rPr sz="1650" spc="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머신</a:t>
            </a:r>
            <a:r>
              <a:rPr sz="1650" spc="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spc="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결정</a:t>
            </a:r>
            <a:r>
              <a:rPr sz="1650" spc="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트리</a:t>
            </a:r>
            <a:r>
              <a:rPr sz="1650" spc="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spc="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베이지안</a:t>
            </a:r>
            <a:r>
              <a:rPr sz="1650" spc="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신뢰</a:t>
            </a:r>
            <a:r>
              <a:rPr sz="1650" spc="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네트워크</a:t>
            </a:r>
            <a:r>
              <a:rPr sz="1650" spc="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spc="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k</a:t>
            </a:r>
            <a:r>
              <a:rPr sz="1650" b="1" spc="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최근접</a:t>
            </a:r>
            <a:r>
              <a:rPr sz="1650" spc="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이웃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자기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조직화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지도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spc="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사례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기반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추론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인스턴스</a:t>
            </a:r>
            <a:r>
              <a:rPr sz="1650" spc="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기반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학습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은닉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마르코프</a:t>
            </a:r>
            <a:r>
              <a:rPr sz="1650" spc="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모델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회귀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기법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900">
              <a:latin typeface="맑은 고딕"/>
              <a:cs typeface="맑은 고딕"/>
            </a:endParaRPr>
          </a:p>
          <a:p>
            <a:pPr marL="31115">
              <a:lnSpc>
                <a:spcPct val="100000"/>
              </a:lnSpc>
            </a:pPr>
            <a:r>
              <a:rPr sz="1700" spc="1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700" spc="254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딥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러닝</a:t>
            </a:r>
            <a:endParaRPr sz="1650">
              <a:latin typeface="맑은 고딕"/>
              <a:cs typeface="맑은 고딕"/>
            </a:endParaRPr>
          </a:p>
          <a:p>
            <a:pPr marL="163195">
              <a:lnSpc>
                <a:spcPct val="100000"/>
              </a:lnSpc>
              <a:spcBef>
                <a:spcPts val="1850"/>
              </a:spcBef>
            </a:pPr>
            <a:r>
              <a:rPr sz="1700" spc="1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700" spc="29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신경망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(Neural</a:t>
            </a:r>
            <a:r>
              <a:rPr sz="1650" b="1" spc="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Network)</a:t>
            </a:r>
            <a:r>
              <a:rPr sz="1650" b="1" spc="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을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부르는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다른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이름</a:t>
            </a:r>
            <a:endParaRPr sz="1650">
              <a:latin typeface="맑은 고딕"/>
              <a:cs typeface="맑은 고딕"/>
            </a:endParaRPr>
          </a:p>
          <a:p>
            <a:pPr marL="163195">
              <a:lnSpc>
                <a:spcPct val="100000"/>
              </a:lnSpc>
              <a:spcBef>
                <a:spcPts val="1465"/>
              </a:spcBef>
            </a:pPr>
            <a:r>
              <a:rPr sz="1700" spc="1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700" spc="30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여러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개의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히든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레이어를</a:t>
            </a:r>
            <a:r>
              <a:rPr sz="1650" spc="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통해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깊게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학습한다고</a:t>
            </a:r>
            <a:r>
              <a:rPr sz="1650" spc="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해서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붙여진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이름</a:t>
            </a:r>
            <a:endParaRPr sz="165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7280"/>
            <a:ext cx="158281" cy="646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5963" y="1251204"/>
            <a:ext cx="1446276" cy="9479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27350" y="1625346"/>
            <a:ext cx="5756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4A4DA"/>
                </a:solidFill>
                <a:latin typeface="맑은 고딕"/>
                <a:cs typeface="맑은 고딕"/>
              </a:rPr>
              <a:t>정의</a:t>
            </a:r>
            <a:r>
              <a:rPr sz="1600" spc="1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34A4DA"/>
                </a:solidFill>
                <a:latin typeface="맑은 고딕"/>
                <a:cs typeface="맑은 고딕"/>
              </a:rPr>
              <a:t>-</a:t>
            </a:r>
            <a:r>
              <a:rPr sz="1600" b="1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1600" b="1" spc="-30" dirty="0">
                <a:solidFill>
                  <a:srgbClr val="34A4DA"/>
                </a:solidFill>
                <a:latin typeface="맑은 고딕"/>
                <a:cs typeface="맑은 고딕"/>
              </a:rPr>
              <a:t>TOM</a:t>
            </a:r>
            <a:r>
              <a:rPr sz="1600" b="1" spc="-5" dirty="0">
                <a:solidFill>
                  <a:srgbClr val="34A4DA"/>
                </a:solidFill>
                <a:latin typeface="맑은 고딕"/>
                <a:cs typeface="맑은 고딕"/>
              </a:rPr>
              <a:t> M.</a:t>
            </a:r>
            <a:r>
              <a:rPr sz="1600" b="1" spc="1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1600" b="1" spc="-15" dirty="0">
                <a:solidFill>
                  <a:srgbClr val="34A4DA"/>
                </a:solidFill>
                <a:latin typeface="맑은 고딕"/>
                <a:cs typeface="맑은 고딕"/>
              </a:rPr>
              <a:t>MITCHELL,</a:t>
            </a:r>
            <a:r>
              <a:rPr sz="1600" b="1" spc="5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34A4DA"/>
                </a:solidFill>
                <a:latin typeface="맑은 고딕"/>
                <a:cs typeface="맑은 고딕"/>
              </a:rPr>
              <a:t>CARNEGIE</a:t>
            </a:r>
            <a:r>
              <a:rPr sz="1600" b="1" spc="2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1600" b="1" spc="-15" dirty="0">
                <a:solidFill>
                  <a:srgbClr val="34A4DA"/>
                </a:solidFill>
                <a:latin typeface="맑은 고딕"/>
                <a:cs typeface="맑은 고딕"/>
              </a:rPr>
              <a:t>MELLON</a:t>
            </a:r>
            <a:r>
              <a:rPr sz="1600" b="1" spc="2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34A4DA"/>
                </a:solidFill>
                <a:latin typeface="맑은 고딕"/>
                <a:cs typeface="맑은 고딕"/>
              </a:rPr>
              <a:t>UNIVERSITY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8728" y="2525649"/>
            <a:ext cx="9798050" cy="3081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4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A</a:t>
            </a:r>
            <a:r>
              <a:rPr sz="1650" b="1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computer program</a:t>
            </a:r>
            <a:r>
              <a:rPr sz="1650" b="1" spc="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is</a:t>
            </a:r>
            <a:r>
              <a:rPr sz="1650" b="1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said</a:t>
            </a:r>
            <a:r>
              <a:rPr sz="1650" b="1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to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learn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from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experience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E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with</a:t>
            </a:r>
            <a:r>
              <a:rPr sz="1650" b="1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respect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 to</a:t>
            </a:r>
            <a:r>
              <a:rPr sz="1650" b="1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some</a:t>
            </a:r>
            <a:endParaRPr sz="1650">
              <a:latin typeface="맑은 고딕"/>
              <a:cs typeface="맑은 고딕"/>
            </a:endParaRPr>
          </a:p>
          <a:p>
            <a:pPr marL="12700" marR="1833880">
              <a:lnSpc>
                <a:spcPct val="161400"/>
              </a:lnSpc>
              <a:spcBef>
                <a:spcPts val="10"/>
              </a:spcBef>
            </a:pP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class</a:t>
            </a:r>
            <a:r>
              <a:rPr sz="1650" b="1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of</a:t>
            </a:r>
            <a:r>
              <a:rPr sz="1650" b="1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tasks</a:t>
            </a:r>
            <a:r>
              <a:rPr sz="1650" b="1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T</a:t>
            </a:r>
            <a:r>
              <a:rPr sz="1650" b="1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and</a:t>
            </a:r>
            <a:r>
              <a:rPr sz="1650" b="1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performance</a:t>
            </a:r>
            <a:r>
              <a:rPr sz="1650" b="1" spc="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measure </a:t>
            </a:r>
            <a:r>
              <a:rPr sz="1650" b="1" spc="-150" dirty="0">
                <a:solidFill>
                  <a:srgbClr val="838686"/>
                </a:solidFill>
                <a:latin typeface="맑은 고딕"/>
                <a:cs typeface="맑은 고딕"/>
              </a:rPr>
              <a:t>P,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if</a:t>
            </a:r>
            <a:r>
              <a:rPr sz="1650" b="1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its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performance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at tasks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in</a:t>
            </a:r>
            <a:r>
              <a:rPr sz="1650" b="1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60" dirty="0">
                <a:solidFill>
                  <a:srgbClr val="838686"/>
                </a:solidFill>
                <a:latin typeface="맑은 고딕"/>
                <a:cs typeface="맑은 고딕"/>
              </a:rPr>
              <a:t>T,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 as </a:t>
            </a:r>
            <a:r>
              <a:rPr sz="1650" b="1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measu</a:t>
            </a:r>
            <a:r>
              <a:rPr sz="1650" b="1" spc="-20" dirty="0">
                <a:solidFill>
                  <a:srgbClr val="838686"/>
                </a:solidFill>
                <a:latin typeface="맑은 고딕"/>
                <a:cs typeface="맑은 고딕"/>
              </a:rPr>
              <a:t>r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ed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b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y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300" dirty="0">
                <a:solidFill>
                  <a:srgbClr val="838686"/>
                </a:solidFill>
                <a:latin typeface="맑은 고딕"/>
                <a:cs typeface="맑은 고딕"/>
              </a:rPr>
              <a:t>P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im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p</a:t>
            </a:r>
            <a:r>
              <a:rPr sz="1650" b="1" spc="-20" dirty="0">
                <a:solidFill>
                  <a:srgbClr val="838686"/>
                </a:solidFill>
                <a:latin typeface="맑은 고딕"/>
                <a:cs typeface="맑은 고딕"/>
              </a:rPr>
              <a:t>r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o</a:t>
            </a:r>
            <a:r>
              <a:rPr sz="1650" b="1" spc="-15" dirty="0">
                <a:solidFill>
                  <a:srgbClr val="838686"/>
                </a:solidFill>
                <a:latin typeface="맑은 고딕"/>
                <a:cs typeface="맑은 고딕"/>
              </a:rPr>
              <a:t>v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es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w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i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t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h</a:t>
            </a:r>
            <a:r>
              <a:rPr sz="1650" b="1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ex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p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erience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 E.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200">
              <a:latin typeface="맑은 고딕"/>
              <a:cs typeface="맑은 고딕"/>
            </a:endParaRPr>
          </a:p>
          <a:p>
            <a:pPr marL="31115">
              <a:lnSpc>
                <a:spcPct val="100000"/>
              </a:lnSpc>
              <a:spcBef>
                <a:spcPts val="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태스크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(T)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꾸준한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경험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spc="-5" dirty="0">
                <a:solidFill>
                  <a:srgbClr val="838686"/>
                </a:solidFill>
                <a:latin typeface="맑은 고딕"/>
                <a:cs typeface="맑은 고딕"/>
              </a:rPr>
              <a:t>(E)</a:t>
            </a:r>
            <a:r>
              <a:rPr sz="1650" b="1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통해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T</a:t>
            </a:r>
            <a:r>
              <a:rPr sz="1650" b="1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성능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(P)</a:t>
            </a:r>
            <a:r>
              <a:rPr sz="1650" b="1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을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높이는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것을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기계학습이라고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한다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2400">
              <a:latin typeface="맑은 고딕"/>
              <a:cs typeface="맑은 고딕"/>
            </a:endParaRPr>
          </a:p>
          <a:p>
            <a:pPr marL="69215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기계학습에서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가장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중요한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것은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E</a:t>
            </a:r>
            <a:r>
              <a:rPr sz="1650" b="1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해당하는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데이터이다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69215">
              <a:lnSpc>
                <a:spcPct val="100000"/>
              </a:lnSpc>
              <a:spcBef>
                <a:spcPts val="122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좋은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품질의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많이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가지고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보다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높은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성능을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끌어낼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b="1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5895"/>
            <a:ext cx="158281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414907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7232" y="446278"/>
            <a:ext cx="550799" cy="2871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3702" y="1223279"/>
            <a:ext cx="8290114" cy="574485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4300" y="935736"/>
            <a:ext cx="10300970" cy="6285230"/>
            <a:chOff x="114300" y="935736"/>
            <a:chExt cx="10300970" cy="62852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" y="3707892"/>
              <a:ext cx="5362956" cy="35128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7611" y="935736"/>
              <a:ext cx="5137403" cy="3169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4580" y="1275334"/>
            <a:ext cx="76644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분류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4580" y="2142490"/>
            <a:ext cx="5647055" cy="406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지도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(Supervised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Learning)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700">
              <a:latin typeface="맑은 고딕"/>
              <a:cs typeface="맑은 고딕"/>
            </a:endParaRPr>
          </a:p>
          <a:p>
            <a:pPr marL="324485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회귀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(Regresssion)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맑은 고딕"/>
              <a:cs typeface="맑은 고딕"/>
            </a:endParaRPr>
          </a:p>
          <a:p>
            <a:pPr marL="324485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분류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(Classiﬁcation)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비지도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(Unsupervised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Learning)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맑은 고딕"/>
              <a:cs typeface="맑은 고딕"/>
            </a:endParaRPr>
          </a:p>
          <a:p>
            <a:pPr marL="324485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군집화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(Clustering)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맑은 고딕"/>
              <a:cs typeface="맑은 고딕"/>
            </a:endParaRPr>
          </a:p>
          <a:p>
            <a:pPr marL="324485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분포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추정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(Underlying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Probability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Density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Estimation)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강화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(Reinforcement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Learning)</a:t>
            </a:r>
            <a:endParaRPr sz="1650">
              <a:latin typeface="맑은 고딕"/>
              <a:cs typeface="맑은 고딕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4551" y="1496117"/>
            <a:ext cx="8443526" cy="450445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2992" y="7345895"/>
            <a:ext cx="158750" cy="66040"/>
          </a:xfrm>
          <a:custGeom>
            <a:avLst/>
            <a:gdLst/>
            <a:ahLst/>
            <a:cxnLst/>
            <a:rect l="l" t="t" r="r" b="b"/>
            <a:pathLst>
              <a:path w="158750" h="66040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158750" h="66040">
                <a:moveTo>
                  <a:pt x="75184" y="39039"/>
                </a:moveTo>
                <a:lnTo>
                  <a:pt x="73660" y="34315"/>
                </a:lnTo>
                <a:lnTo>
                  <a:pt x="70739" y="31115"/>
                </a:lnTo>
                <a:lnTo>
                  <a:pt x="68199" y="28321"/>
                </a:lnTo>
                <a:lnTo>
                  <a:pt x="68199" y="41148"/>
                </a:lnTo>
                <a:lnTo>
                  <a:pt x="68199" y="49809"/>
                </a:lnTo>
                <a:lnTo>
                  <a:pt x="67056" y="53225"/>
                </a:lnTo>
                <a:lnTo>
                  <a:pt x="62484" y="58775"/>
                </a:lnTo>
                <a:lnTo>
                  <a:pt x="59436" y="60159"/>
                </a:lnTo>
                <a:lnTo>
                  <a:pt x="51816" y="60159"/>
                </a:lnTo>
                <a:lnTo>
                  <a:pt x="48768" y="58597"/>
                </a:lnTo>
                <a:lnTo>
                  <a:pt x="43942" y="52362"/>
                </a:lnTo>
                <a:lnTo>
                  <a:pt x="42799" y="48564"/>
                </a:lnTo>
                <a:lnTo>
                  <a:pt x="42799" y="40487"/>
                </a:lnTo>
                <a:lnTo>
                  <a:pt x="43942" y="37414"/>
                </a:lnTo>
                <a:lnTo>
                  <a:pt x="46482" y="34899"/>
                </a:lnTo>
                <a:lnTo>
                  <a:pt x="47002" y="34353"/>
                </a:lnTo>
                <a:lnTo>
                  <a:pt x="48895" y="32372"/>
                </a:lnTo>
                <a:lnTo>
                  <a:pt x="51943" y="31115"/>
                </a:lnTo>
                <a:lnTo>
                  <a:pt x="59563" y="31115"/>
                </a:lnTo>
                <a:lnTo>
                  <a:pt x="62611" y="32410"/>
                </a:lnTo>
                <a:lnTo>
                  <a:pt x="64897" y="34975"/>
                </a:lnTo>
                <a:lnTo>
                  <a:pt x="67056" y="37553"/>
                </a:lnTo>
                <a:lnTo>
                  <a:pt x="68199" y="41148"/>
                </a:lnTo>
                <a:lnTo>
                  <a:pt x="68199" y="28321"/>
                </a:lnTo>
                <a:lnTo>
                  <a:pt x="67056" y="27063"/>
                </a:lnTo>
                <a:lnTo>
                  <a:pt x="62611" y="25247"/>
                </a:lnTo>
                <a:lnTo>
                  <a:pt x="50165" y="25247"/>
                </a:lnTo>
                <a:lnTo>
                  <a:pt x="45339" y="28282"/>
                </a:lnTo>
                <a:lnTo>
                  <a:pt x="42418" y="34353"/>
                </a:lnTo>
                <a:lnTo>
                  <a:pt x="42291" y="34353"/>
                </a:lnTo>
                <a:lnTo>
                  <a:pt x="42164" y="25920"/>
                </a:lnTo>
                <a:lnTo>
                  <a:pt x="43815" y="19126"/>
                </a:lnTo>
                <a:lnTo>
                  <a:pt x="47244" y="13957"/>
                </a:lnTo>
                <a:lnTo>
                  <a:pt x="50546" y="8801"/>
                </a:lnTo>
                <a:lnTo>
                  <a:pt x="55118" y="6210"/>
                </a:lnTo>
                <a:lnTo>
                  <a:pt x="64643" y="6210"/>
                </a:lnTo>
                <a:lnTo>
                  <a:pt x="68072" y="7048"/>
                </a:lnTo>
                <a:lnTo>
                  <a:pt x="71374" y="8712"/>
                </a:lnTo>
                <a:lnTo>
                  <a:pt x="71374" y="6210"/>
                </a:lnTo>
                <a:lnTo>
                  <a:pt x="71374" y="2159"/>
                </a:lnTo>
                <a:lnTo>
                  <a:pt x="68834" y="952"/>
                </a:lnTo>
                <a:lnTo>
                  <a:pt x="65278" y="342"/>
                </a:lnTo>
                <a:lnTo>
                  <a:pt x="52832" y="342"/>
                </a:lnTo>
                <a:lnTo>
                  <a:pt x="35293" y="34899"/>
                </a:lnTo>
                <a:lnTo>
                  <a:pt x="35179" y="46088"/>
                </a:lnTo>
                <a:lnTo>
                  <a:pt x="36957" y="53187"/>
                </a:lnTo>
                <a:lnTo>
                  <a:pt x="40703" y="58775"/>
                </a:lnTo>
                <a:lnTo>
                  <a:pt x="43942" y="63423"/>
                </a:lnTo>
                <a:lnTo>
                  <a:pt x="48895" y="65989"/>
                </a:lnTo>
                <a:lnTo>
                  <a:pt x="61214" y="65989"/>
                </a:lnTo>
                <a:lnTo>
                  <a:pt x="66040" y="63982"/>
                </a:lnTo>
                <a:lnTo>
                  <a:pt x="69519" y="60159"/>
                </a:lnTo>
                <a:lnTo>
                  <a:pt x="73406" y="55918"/>
                </a:lnTo>
                <a:lnTo>
                  <a:pt x="75184" y="50901"/>
                </a:lnTo>
                <a:lnTo>
                  <a:pt x="75184" y="39039"/>
                </a:lnTo>
                <a:close/>
              </a:path>
              <a:path w="158750" h="66040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158750" h="66040">
                <a:moveTo>
                  <a:pt x="158280" y="36868"/>
                </a:moveTo>
                <a:lnTo>
                  <a:pt x="134112" y="36868"/>
                </a:lnTo>
                <a:lnTo>
                  <a:pt x="134112" y="42341"/>
                </a:lnTo>
                <a:lnTo>
                  <a:pt x="158280" y="42341"/>
                </a:lnTo>
                <a:lnTo>
                  <a:pt x="158280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7280" y="1595628"/>
            <a:ext cx="8389620" cy="436778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1932" y="1210056"/>
            <a:ext cx="7431024" cy="46923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95704" y="1979117"/>
            <a:ext cx="170180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3310" algn="l"/>
              </a:tabLst>
            </a:pPr>
            <a:r>
              <a:rPr sz="3150" b="1" baseline="2645" dirty="0">
                <a:solidFill>
                  <a:srgbClr val="2E5496"/>
                </a:solidFill>
                <a:latin typeface="맑은 고딕"/>
                <a:cs typeface="맑은 고딕"/>
              </a:rPr>
              <a:t>f</a:t>
            </a:r>
            <a:r>
              <a:rPr sz="3150" b="1" spc="-15" baseline="2645" dirty="0">
                <a:solidFill>
                  <a:srgbClr val="2E5496"/>
                </a:solidFill>
                <a:latin typeface="맑은 고딕"/>
                <a:cs typeface="맑은 고딕"/>
              </a:rPr>
              <a:t>e</a:t>
            </a:r>
            <a:r>
              <a:rPr sz="3150" b="1" baseline="2645" dirty="0">
                <a:solidFill>
                  <a:srgbClr val="2E5496"/>
                </a:solidFill>
                <a:latin typeface="맑은 고딕"/>
                <a:cs typeface="맑은 고딕"/>
              </a:rPr>
              <a:t>at</a:t>
            </a:r>
            <a:r>
              <a:rPr sz="3150" b="1" spc="-22" baseline="2645" dirty="0">
                <a:solidFill>
                  <a:srgbClr val="2E5496"/>
                </a:solidFill>
                <a:latin typeface="맑은 고딕"/>
                <a:cs typeface="맑은 고딕"/>
              </a:rPr>
              <a:t>ur</a:t>
            </a:r>
            <a:r>
              <a:rPr sz="3150" b="1" baseline="2645" dirty="0">
                <a:solidFill>
                  <a:srgbClr val="2E5496"/>
                </a:solidFill>
                <a:latin typeface="맑은 고딕"/>
                <a:cs typeface="맑은 고딕"/>
              </a:rPr>
              <a:t>e	</a:t>
            </a:r>
            <a:r>
              <a:rPr sz="2100" b="1" spc="-5" dirty="0">
                <a:solidFill>
                  <a:srgbClr val="2E5496"/>
                </a:solidFill>
                <a:latin typeface="맑은 고딕"/>
                <a:cs typeface="맑은 고딕"/>
              </a:rPr>
              <a:t>label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82394" y="1396365"/>
            <a:ext cx="2400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0000"/>
                </a:solidFill>
              </a:rPr>
              <a:t>Training</a:t>
            </a:r>
            <a:r>
              <a:rPr sz="2400" spc="-80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dataSet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4491228" y="3279648"/>
            <a:ext cx="1346200" cy="1409700"/>
          </a:xfrm>
          <a:prstGeom prst="rect">
            <a:avLst/>
          </a:prstGeom>
          <a:solidFill>
            <a:srgbClr val="EC7C30"/>
          </a:solidFill>
          <a:ln w="12700">
            <a:solidFill>
              <a:srgbClr val="AD5A2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267970">
              <a:lnSpc>
                <a:spcPct val="100000"/>
              </a:lnSpc>
            </a:pPr>
            <a:r>
              <a:rPr sz="2100" b="1" spc="-5" dirty="0">
                <a:solidFill>
                  <a:srgbClr val="FFFFFF"/>
                </a:solidFill>
                <a:latin typeface="맑은 고딕"/>
                <a:cs typeface="맑은 고딕"/>
              </a:rPr>
              <a:t>Model</a:t>
            </a:r>
            <a:endParaRPr sz="2100">
              <a:latin typeface="맑은 고딕"/>
              <a:cs typeface="맑은 고딕"/>
            </a:endParaRPr>
          </a:p>
          <a:p>
            <a:pPr marL="161290">
              <a:lnSpc>
                <a:spcPct val="100000"/>
              </a:lnSpc>
            </a:pPr>
            <a:r>
              <a:rPr sz="2100" b="1" spc="-25" dirty="0">
                <a:solidFill>
                  <a:srgbClr val="FFFFFF"/>
                </a:solidFill>
                <a:latin typeface="맑은 고딕"/>
                <a:cs typeface="맑은 고딕"/>
              </a:rPr>
              <a:t>Training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8266" y="1977593"/>
            <a:ext cx="177355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solidFill>
                  <a:srgbClr val="538235"/>
                </a:solidFill>
                <a:latin typeface="맑은 고딕"/>
                <a:cs typeface="맑은 고딕"/>
              </a:rPr>
              <a:t>Test</a:t>
            </a:r>
            <a:r>
              <a:rPr sz="2400" b="1" spc="-50" dirty="0">
                <a:solidFill>
                  <a:srgbClr val="538235"/>
                </a:solidFill>
                <a:latin typeface="맑은 고딕"/>
                <a:cs typeface="맑은 고딕"/>
              </a:rPr>
              <a:t> </a:t>
            </a:r>
            <a:r>
              <a:rPr sz="2400" b="1" dirty="0">
                <a:solidFill>
                  <a:srgbClr val="538235"/>
                </a:solidFill>
                <a:latin typeface="맑은 고딕"/>
                <a:cs typeface="맑은 고딕"/>
              </a:rPr>
              <a:t>dataset</a:t>
            </a:r>
            <a:endParaRPr sz="2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870"/>
              </a:spcBef>
              <a:tabLst>
                <a:tab pos="403860" algn="l"/>
              </a:tabLst>
            </a:pPr>
            <a:r>
              <a:rPr sz="2400" b="1" dirty="0">
                <a:solidFill>
                  <a:srgbClr val="538235"/>
                </a:solidFill>
                <a:latin typeface="맑은 고딕"/>
                <a:cs typeface="맑은 고딕"/>
              </a:rPr>
              <a:t>5	</a:t>
            </a:r>
            <a:r>
              <a:rPr sz="2400" dirty="0">
                <a:solidFill>
                  <a:srgbClr val="538235"/>
                </a:solidFill>
                <a:latin typeface="Wingdings"/>
                <a:cs typeface="Wingdings"/>
              </a:rPr>
              <a:t></a:t>
            </a:r>
            <a:r>
              <a:rPr sz="2400" spc="20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538235"/>
                </a:solidFill>
                <a:latin typeface="맑은 고딕"/>
                <a:cs typeface="맑은 고딕"/>
              </a:rPr>
              <a:t>10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3563" y="2241804"/>
            <a:ext cx="8403336" cy="38557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60846" y="1215644"/>
            <a:ext cx="3169285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b="0" spc="10" dirty="0">
                <a:solidFill>
                  <a:srgbClr val="000000"/>
                </a:solidFill>
                <a:latin typeface="맑은 고딕"/>
                <a:cs typeface="맑은 고딕"/>
              </a:rPr>
              <a:t>Supervised</a:t>
            </a:r>
            <a:r>
              <a:rPr sz="2750" b="0" spc="-25" dirty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sz="2750" b="0" dirty="0">
                <a:solidFill>
                  <a:srgbClr val="000000"/>
                </a:solidFill>
                <a:latin typeface="맑은 고딕"/>
                <a:cs typeface="맑은 고딕"/>
              </a:rPr>
              <a:t>learning</a:t>
            </a:r>
            <a:endParaRPr sz="275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95802" y="1811527"/>
            <a:ext cx="44557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5" dirty="0">
                <a:latin typeface="맑은 고딕"/>
                <a:cs typeface="맑은 고딕"/>
              </a:rPr>
              <a:t>An</a:t>
            </a:r>
            <a:r>
              <a:rPr sz="1500" spc="10" dirty="0">
                <a:latin typeface="맑은 고딕"/>
                <a:cs typeface="맑은 고딕"/>
              </a:rPr>
              <a:t> </a:t>
            </a:r>
            <a:r>
              <a:rPr sz="1500" spc="15" dirty="0">
                <a:latin typeface="맑은 고딕"/>
                <a:cs typeface="맑은 고딕"/>
              </a:rPr>
              <a:t>example</a:t>
            </a:r>
            <a:r>
              <a:rPr sz="1500" spc="-5" dirty="0">
                <a:latin typeface="맑은 고딕"/>
                <a:cs typeface="맑은 고딕"/>
              </a:rPr>
              <a:t> </a:t>
            </a:r>
            <a:r>
              <a:rPr sz="1500" spc="15" dirty="0">
                <a:latin typeface="맑은 고딕"/>
                <a:cs typeface="맑은 고딕"/>
              </a:rPr>
              <a:t>training</a:t>
            </a:r>
            <a:r>
              <a:rPr sz="1500" spc="-10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set</a:t>
            </a:r>
            <a:r>
              <a:rPr sz="1500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for</a:t>
            </a:r>
            <a:r>
              <a:rPr sz="1500" spc="5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four</a:t>
            </a:r>
            <a:r>
              <a:rPr sz="1500" spc="-5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visual</a:t>
            </a:r>
            <a:r>
              <a:rPr sz="1500" dirty="0">
                <a:latin typeface="맑은 고딕"/>
                <a:cs typeface="맑은 고딕"/>
              </a:rPr>
              <a:t> </a:t>
            </a:r>
            <a:r>
              <a:rPr sz="1500" spc="10" dirty="0">
                <a:latin typeface="맑은 고딕"/>
                <a:cs typeface="맑은 고딕"/>
              </a:rPr>
              <a:t>categories.</a:t>
            </a:r>
            <a:endParaRPr sz="1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1077" y="986409"/>
            <a:ext cx="481266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solidFill>
                  <a:srgbClr val="34A4DA"/>
                </a:solidFill>
              </a:rPr>
              <a:t>SUPERVISED</a:t>
            </a:r>
            <a:r>
              <a:rPr sz="2900" spc="-10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LEARNING</a:t>
            </a:r>
            <a:r>
              <a:rPr sz="2900" spc="-5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(1)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943457" y="1476994"/>
            <a:ext cx="9103995" cy="545655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서포트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벡터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머신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(support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vector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machine)</a:t>
            </a:r>
            <a:endParaRPr sz="1650">
              <a:latin typeface="맑은 고딕"/>
              <a:cs typeface="맑은 고딕"/>
            </a:endParaRPr>
          </a:p>
          <a:p>
            <a:pPr marL="18415">
              <a:lnSpc>
                <a:spcPct val="100000"/>
              </a:lnSpc>
              <a:spcBef>
                <a:spcPts val="97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패턴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인식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자료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위한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지도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모델이며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분류와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회귀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위해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사용한다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8415" marR="21590">
              <a:lnSpc>
                <a:spcPts val="2610"/>
              </a:lnSpc>
              <a:spcBef>
                <a:spcPts val="17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카테고리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어느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하나에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속한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데이터의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집합이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주어졌을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때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SVM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주어진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집합을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바탕으로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하여 새로운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데이터가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어느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카테고리에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속할지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판단하는 비확률적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이진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선형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분류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모델을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만든다</a:t>
            </a:r>
            <a:r>
              <a:rPr sz="1650" dirty="0"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8415">
              <a:lnSpc>
                <a:spcPct val="100000"/>
              </a:lnSpc>
              <a:spcBef>
                <a:spcPts val="409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만들어진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모델은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사상된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공간에서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경계로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표현되는데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SVM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알고리즘은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그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가장</a:t>
            </a:r>
            <a:endParaRPr sz="1650">
              <a:latin typeface="맑은 고딕"/>
              <a:cs typeface="맑은 고딕"/>
            </a:endParaRPr>
          </a:p>
          <a:p>
            <a:pPr marL="18415">
              <a:lnSpc>
                <a:spcPct val="100000"/>
              </a:lnSpc>
              <a:spcBef>
                <a:spcPts val="62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큰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폭을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경계를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찾는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알고리즘이다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48895">
              <a:lnSpc>
                <a:spcPct val="100000"/>
              </a:lnSpc>
              <a:spcBef>
                <a:spcPts val="110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은닉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마르코프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(Hidden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Markov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model)</a:t>
            </a:r>
            <a:endParaRPr sz="1650">
              <a:latin typeface="맑은 고딕"/>
              <a:cs typeface="맑은 고딕"/>
            </a:endParaRPr>
          </a:p>
          <a:p>
            <a:pPr marL="18415">
              <a:lnSpc>
                <a:spcPct val="100000"/>
              </a:lnSpc>
              <a:spcBef>
                <a:spcPts val="5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통계적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마르코프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모델의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하나로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시스템이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은닉된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상태와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관찰가능한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결과의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가지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요소로</a:t>
            </a:r>
            <a:endParaRPr sz="1650">
              <a:latin typeface="맑은 고딕"/>
              <a:cs typeface="맑은 고딕"/>
            </a:endParaRPr>
          </a:p>
          <a:p>
            <a:pPr marL="18415">
              <a:lnSpc>
                <a:spcPct val="100000"/>
              </a:lnSpc>
              <a:spcBef>
                <a:spcPts val="610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이루어졌다고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보는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모델이다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8415" marR="1355725">
              <a:lnSpc>
                <a:spcPct val="131200"/>
              </a:lnSpc>
              <a:spcBef>
                <a:spcPts val="1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관찰 가능한 결과를 야기하는 직접적인 원인은 관측될 수 없는 은닉 상태들이고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오직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상태들이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마르코프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과정을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통해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도출된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결과들만이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관찰될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있기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때문에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 '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은닉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'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이라는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단어가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붙게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160" dirty="0">
                <a:solidFill>
                  <a:srgbClr val="838686"/>
                </a:solidFill>
                <a:latin typeface="맑은 고딕"/>
                <a:cs typeface="맑은 고딕"/>
              </a:rPr>
              <a:t>되♘다.</a:t>
            </a:r>
            <a:endParaRPr sz="1650">
              <a:latin typeface="맑은 고딕"/>
              <a:cs typeface="맑은 고딕"/>
            </a:endParaRPr>
          </a:p>
          <a:p>
            <a:pPr marL="18415" marR="5080">
              <a:lnSpc>
                <a:spcPct val="131300"/>
              </a:lnSpc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음성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인식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필기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인식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동작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인식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품사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태깅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악보에서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연주되는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부분을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찾는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작업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부분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방전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생물정보학과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같이 시간의 영향을 받는 시스템의 패턴을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인식하는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작업에 유용한 것으로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알려져 </a:t>
            </a:r>
            <a:r>
              <a:rPr sz="1650" spc="-5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55928" y="1170889"/>
            <a:ext cx="481266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34A4DA"/>
                </a:solidFill>
              </a:rPr>
              <a:t>SUPERVISED</a:t>
            </a:r>
            <a:r>
              <a:rPr sz="2900" spc="-20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LEARNING</a:t>
            </a:r>
            <a:r>
              <a:rPr sz="2900" spc="-20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(2)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1011123" y="1973478"/>
            <a:ext cx="8912225" cy="47028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72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회귀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(Regression)</a:t>
            </a:r>
            <a:endParaRPr sz="1650">
              <a:latin typeface="맑은 고딕"/>
              <a:cs typeface="맑은 고딕"/>
            </a:endParaRPr>
          </a:p>
          <a:p>
            <a:pPr marL="22225" marR="262890">
              <a:lnSpc>
                <a:spcPct val="126400"/>
              </a:lnSpc>
              <a:spcBef>
                <a:spcPts val="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통계학에서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회귀분석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(regression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analysis)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은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관찰된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연속형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변수들에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변수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사이의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모형을 구한뒤 적합도를 측정해 내는 분석 방법이다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회귀분석은 시간에 따라 변화하는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어떤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영향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가설적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실험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관계의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모델링등의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통계적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예측에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이용될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100">
              <a:latin typeface="맑은 고딕"/>
              <a:cs typeface="맑은 고딕"/>
            </a:endParaRPr>
          </a:p>
          <a:p>
            <a:pPr marL="31750" marR="414020">
              <a:lnSpc>
                <a:spcPct val="126400"/>
              </a:lnSpc>
              <a:spcBef>
                <a:spcPts val="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인공신경망은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생물학의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신경망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특히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뇌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영감을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얻은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통계학적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알고리즘이다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인공신경망은 시냅스의 결합으로 네트워크를 형성한 인공 뉴런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노드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 학습을 통해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시냅스의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결합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세기를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변화시켜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문제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해결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능력을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가지는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전반을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가리킨다.</a:t>
            </a:r>
            <a:endParaRPr sz="1650">
              <a:latin typeface="맑은 고딕"/>
              <a:cs typeface="맑은 고딕"/>
            </a:endParaRPr>
          </a:p>
          <a:p>
            <a:pPr marL="31750" marR="1532890">
              <a:lnSpc>
                <a:spcPts val="2510"/>
              </a:lnSpc>
              <a:spcBef>
                <a:spcPts val="15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좁은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의미에서는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역전파법을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이용한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다층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퍼셉트론을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가리키는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경우도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있지만,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인공신경망은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국한되지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않는다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2700" marR="5080">
              <a:lnSpc>
                <a:spcPct val="126699"/>
              </a:lnSpc>
              <a:spcBef>
                <a:spcPts val="185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특성들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사이의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독립을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가정하는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베이즈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정리를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적용한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확률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분류기의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일종으로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1950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년대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이후 </a:t>
            </a:r>
            <a:r>
              <a:rPr sz="1650" spc="-5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광범위하게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연구되고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2700" marR="119380">
              <a:lnSpc>
                <a:spcPts val="2500"/>
              </a:lnSpc>
              <a:spcBef>
                <a:spcPts val="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텍스트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분류에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사용됨으로써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문서를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여러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범주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(예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: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스포츠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하나로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판단하는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문제에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대중적인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방법으로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남아있다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7828" y="1172972"/>
            <a:ext cx="476821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34A4DA"/>
                </a:solidFill>
              </a:rPr>
              <a:t>UNSUPERVISED</a:t>
            </a:r>
            <a:r>
              <a:rPr sz="2900" spc="-65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LEARNING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1046480" y="1880724"/>
            <a:ext cx="8653145" cy="458851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9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클러스터링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(Clustering)</a:t>
            </a:r>
            <a:endParaRPr sz="1650">
              <a:latin typeface="맑은 고딕"/>
              <a:cs typeface="맑은 고딕"/>
            </a:endParaRPr>
          </a:p>
          <a:p>
            <a:pPr marL="43815" marR="560705">
              <a:lnSpc>
                <a:spcPct val="126699"/>
              </a:lnSpc>
              <a:spcBef>
                <a:spcPts val="464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개체를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다수의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메트릭스에서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상호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유사한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세그먼트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또는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클러스터로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그룹화하는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기법.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고객세분화가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클러스터링의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실제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예다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클러스터링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알고리즘은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무척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다양한데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endParaRPr sz="1650">
              <a:latin typeface="맑은 고딕"/>
              <a:cs typeface="맑은 고딕"/>
            </a:endParaRPr>
          </a:p>
          <a:p>
            <a:pPr marL="43815" marR="3364865">
              <a:lnSpc>
                <a:spcPts val="2500"/>
              </a:lnSpc>
              <a:spcBef>
                <a:spcPts val="16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가장</a:t>
            </a:r>
            <a:r>
              <a:rPr sz="1650" spc="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널리</a:t>
            </a:r>
            <a:r>
              <a:rPr sz="1650" spc="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사용되는</a:t>
            </a:r>
            <a:r>
              <a:rPr sz="1650" spc="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것이</a:t>
            </a:r>
            <a:r>
              <a:rPr sz="1650" spc="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k-</a:t>
            </a:r>
            <a:r>
              <a:rPr sz="1650" spc="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평균</a:t>
            </a:r>
            <a:r>
              <a:rPr sz="1650" spc="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(k-means)</a:t>
            </a:r>
            <a:r>
              <a:rPr sz="1650" spc="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이고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비슷한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알고리즘으로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Gaussian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Mixture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Model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독립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(Independent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Component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Analysis)</a:t>
            </a:r>
            <a:endParaRPr sz="1650">
              <a:latin typeface="맑은 고딕"/>
              <a:cs typeface="맑은 고딕"/>
            </a:endParaRPr>
          </a:p>
          <a:p>
            <a:pPr marL="24765">
              <a:lnSpc>
                <a:spcPct val="100000"/>
              </a:lnSpc>
              <a:spcBef>
                <a:spcPts val="1889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다변량의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신호를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통계적으로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독립적인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하부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성분으로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분리하는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계산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방법이다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24765">
              <a:lnSpc>
                <a:spcPct val="100000"/>
              </a:lnSpc>
              <a:spcBef>
                <a:spcPts val="53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각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성분은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비가우스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신호로서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서로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통계적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독립을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이루는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성분으로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구성되어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있다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24765">
              <a:lnSpc>
                <a:spcPct val="100000"/>
              </a:lnSpc>
              <a:spcBef>
                <a:spcPts val="51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독립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블라인드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신호를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분리하는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특별한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방법이다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24765">
              <a:lnSpc>
                <a:spcPct val="100000"/>
              </a:lnSpc>
              <a:spcBef>
                <a:spcPts val="51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독립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전형적인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알고리즘은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복잡성을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줄이기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위한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단계로서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중심화</a:t>
            </a:r>
            <a:endParaRPr sz="1650">
              <a:latin typeface="맑은 고딕"/>
              <a:cs typeface="맑은 고딕"/>
            </a:endParaRPr>
          </a:p>
          <a:p>
            <a:pPr marL="24765" marR="5080">
              <a:lnSpc>
                <a:spcPct val="126099"/>
              </a:lnSpc>
              <a:spcBef>
                <a:spcPts val="10"/>
              </a:spcBef>
            </a:pP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(centering),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백색화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(whitening),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차원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감소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(dimensionality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reduction)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등의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과정이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필요하다.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백색화와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차원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감소는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(Principal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Component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Analysis)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과</a:t>
            </a:r>
            <a:endParaRPr sz="1650">
              <a:latin typeface="맑은 고딕"/>
              <a:cs typeface="맑은 고딕"/>
            </a:endParaRPr>
          </a:p>
          <a:p>
            <a:pPr marL="24765">
              <a:lnSpc>
                <a:spcPct val="100000"/>
              </a:lnSpc>
              <a:spcBef>
                <a:spcPts val="52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특이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값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(Singular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Value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Decomposition)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한다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2174" y="446278"/>
            <a:ext cx="1131696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6841" y="1621726"/>
            <a:ext cx="8043487" cy="47019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5895"/>
            <a:ext cx="158281" cy="649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6430" y="446278"/>
            <a:ext cx="545592" cy="2871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03141" y="446278"/>
            <a:ext cx="853694" cy="2871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15791" y="446278"/>
            <a:ext cx="232410" cy="28066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6032" y="1844420"/>
            <a:ext cx="8343265" cy="319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9560" indent="-277495">
              <a:lnSpc>
                <a:spcPct val="100000"/>
              </a:lnSpc>
              <a:spcBef>
                <a:spcPts val="95"/>
              </a:spcBef>
              <a:buChar char="-"/>
              <a:tabLst>
                <a:tab pos="289560" algn="l"/>
                <a:tab pos="290195" algn="l"/>
              </a:tabLst>
            </a:pPr>
            <a:r>
              <a:rPr sz="1600" spc="-10" dirty="0">
                <a:latin typeface="맑은 고딕"/>
                <a:cs typeface="맑은 고딕"/>
              </a:rPr>
              <a:t>2011년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미국의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유명한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10" dirty="0">
                <a:latin typeface="맑은 고딕"/>
                <a:cs typeface="맑은 고딕"/>
              </a:rPr>
              <a:t>TV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퀴즈 쇼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제퍼디에서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IBM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왓슨 우승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"/>
              <a:buChar char="-"/>
            </a:pPr>
            <a:endParaRPr sz="1050">
              <a:latin typeface="맑은 고딕"/>
              <a:cs typeface="맑은 고딕"/>
            </a:endParaRPr>
          </a:p>
          <a:p>
            <a:pPr marL="289560" marR="393700" indent="-277495">
              <a:lnSpc>
                <a:spcPct val="100000"/>
              </a:lnSpc>
              <a:buChar char="-"/>
              <a:tabLst>
                <a:tab pos="289560" algn="l"/>
                <a:tab pos="290195" algn="l"/>
              </a:tabLst>
            </a:pPr>
            <a:r>
              <a:rPr sz="1600" spc="-10" dirty="0">
                <a:latin typeface="맑은 고딕"/>
                <a:cs typeface="맑은 고딕"/>
              </a:rPr>
              <a:t>왓슨(Watson)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의료 : 가천대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병원에서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활용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중, 의사의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판단과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왓슨의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판단이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다를 때 </a:t>
            </a:r>
            <a:r>
              <a:rPr sz="1600" spc="-55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환자들이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왓슨을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더욱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신뢰한다고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함.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"/>
              <a:buChar char="-"/>
            </a:pPr>
            <a:endParaRPr sz="1050">
              <a:latin typeface="맑은 고딕"/>
              <a:cs typeface="맑은 고딕"/>
            </a:endParaRPr>
          </a:p>
          <a:p>
            <a:pPr marL="289560" indent="-277495">
              <a:lnSpc>
                <a:spcPct val="100000"/>
              </a:lnSpc>
              <a:buChar char="-"/>
              <a:tabLst>
                <a:tab pos="289560" algn="l"/>
                <a:tab pos="290195" algn="l"/>
              </a:tabLst>
            </a:pPr>
            <a:r>
              <a:rPr sz="1600" spc="-10" dirty="0">
                <a:latin typeface="맑은 고딕"/>
                <a:cs typeface="맑은 고딕"/>
              </a:rPr>
              <a:t>로스(ROSS,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왓슨(Watson)과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연계된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인공지능(AI)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변호사)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: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미국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로펌에서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변호사</a:t>
            </a:r>
            <a:r>
              <a:rPr sz="1600" spc="1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업무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중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"/>
              <a:buChar char="-"/>
            </a:pPr>
            <a:endParaRPr sz="1050">
              <a:latin typeface="맑은 고딕"/>
              <a:cs typeface="맑은 고딕"/>
            </a:endParaRPr>
          </a:p>
          <a:p>
            <a:pPr marL="289560" indent="-277495">
              <a:lnSpc>
                <a:spcPct val="100000"/>
              </a:lnSpc>
              <a:buChar char="-"/>
              <a:tabLst>
                <a:tab pos="289560" algn="l"/>
                <a:tab pos="290195" algn="l"/>
              </a:tabLst>
            </a:pPr>
            <a:r>
              <a:rPr sz="1600" spc="-10" dirty="0">
                <a:latin typeface="맑은 고딕"/>
                <a:cs typeface="맑은 고딕"/>
              </a:rPr>
              <a:t>2016년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알파고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: 이세돌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9단에게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4대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1로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승리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"/>
              <a:buChar char="-"/>
            </a:pPr>
            <a:endParaRPr sz="1050">
              <a:latin typeface="맑은 고딕"/>
              <a:cs typeface="맑은 고딕"/>
            </a:endParaRPr>
          </a:p>
          <a:p>
            <a:pPr marL="289560" marR="1158240" indent="-277495">
              <a:lnSpc>
                <a:spcPct val="100000"/>
              </a:lnSpc>
              <a:buChar char="-"/>
              <a:tabLst>
                <a:tab pos="289560" algn="l"/>
                <a:tab pos="290195" algn="l"/>
              </a:tabLst>
            </a:pPr>
            <a:r>
              <a:rPr sz="1600" spc="-10" dirty="0">
                <a:latin typeface="맑은 고딕"/>
                <a:cs typeface="맑은 고딕"/>
              </a:rPr>
              <a:t>2017년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알파고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제로(제로에서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학습)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: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학습 시작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36시간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만에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알파고를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능가, </a:t>
            </a:r>
            <a:r>
              <a:rPr sz="1600" spc="-54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72시간(490만판)을</a:t>
            </a:r>
            <a:r>
              <a:rPr sz="1600" spc="5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학습한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뒤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100전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100승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"/>
              <a:buChar char="-"/>
            </a:pPr>
            <a:endParaRPr sz="1050">
              <a:latin typeface="맑은 고딕"/>
              <a:cs typeface="맑은 고딕"/>
            </a:endParaRPr>
          </a:p>
          <a:p>
            <a:pPr marL="289560" indent="-277495">
              <a:lnSpc>
                <a:spcPct val="100000"/>
              </a:lnSpc>
              <a:buChar char="-"/>
              <a:tabLst>
                <a:tab pos="289560" algn="l"/>
                <a:tab pos="290195" algn="l"/>
              </a:tabLst>
            </a:pPr>
            <a:r>
              <a:rPr sz="1600" spc="-10" dirty="0">
                <a:latin typeface="맑은 고딕"/>
                <a:cs typeface="맑은 고딕"/>
              </a:rPr>
              <a:t>2020년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인공지능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전투기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조종사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5대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0으로</a:t>
            </a:r>
            <a:r>
              <a:rPr sz="1600" spc="2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인간 조종사에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승리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097280" y="1075944"/>
            <a:ext cx="8224520" cy="5991225"/>
            <a:chOff x="1097280" y="1075944"/>
            <a:chExt cx="8224520" cy="599122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280" y="1075944"/>
              <a:ext cx="5524500" cy="59908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95951" y="4876800"/>
              <a:ext cx="4126229" cy="635"/>
            </a:xfrm>
            <a:custGeom>
              <a:avLst/>
              <a:gdLst/>
              <a:ahLst/>
              <a:cxnLst/>
              <a:rect l="l" t="t" r="r" b="b"/>
              <a:pathLst>
                <a:path w="4126229" h="635">
                  <a:moveTo>
                    <a:pt x="0" y="126"/>
                  </a:moveTo>
                  <a:lnTo>
                    <a:pt x="4125722" y="0"/>
                  </a:lnTo>
                </a:path>
              </a:pathLst>
            </a:custGeom>
            <a:ln w="3810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57546" y="3971290"/>
            <a:ext cx="3252470" cy="2715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A6AAA9"/>
                </a:solidFill>
                <a:latin typeface="맑은 고딕"/>
                <a:cs typeface="맑은 고딕"/>
              </a:rPr>
              <a:t>인공지능</a:t>
            </a:r>
            <a:r>
              <a:rPr sz="4000" b="1" spc="-70" dirty="0">
                <a:solidFill>
                  <a:srgbClr val="A6AAA9"/>
                </a:solidFill>
                <a:latin typeface="맑은 고딕"/>
                <a:cs typeface="맑은 고딕"/>
              </a:rPr>
              <a:t> </a:t>
            </a:r>
            <a:r>
              <a:rPr sz="4000" b="1" spc="-5" dirty="0">
                <a:solidFill>
                  <a:srgbClr val="A6AAA9"/>
                </a:solidFill>
                <a:latin typeface="맑은 고딕"/>
                <a:cs typeface="맑은 고딕"/>
              </a:rPr>
              <a:t>사례</a:t>
            </a:r>
            <a:endParaRPr sz="4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405"/>
              </a:spcBef>
            </a:pPr>
            <a:r>
              <a:rPr sz="4000" b="1" spc="-5" dirty="0">
                <a:solidFill>
                  <a:srgbClr val="34A4DA"/>
                </a:solidFill>
                <a:latin typeface="맑은 고딕"/>
                <a:cs typeface="맑은 고딕"/>
              </a:rPr>
              <a:t>AI,</a:t>
            </a:r>
            <a:endParaRPr sz="4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375"/>
              </a:spcBef>
            </a:pPr>
            <a:r>
              <a:rPr sz="4000" b="1" spc="-5" dirty="0">
                <a:solidFill>
                  <a:srgbClr val="34A4DA"/>
                </a:solidFill>
                <a:latin typeface="맑은 고딕"/>
                <a:cs typeface="맑은 고딕"/>
              </a:rPr>
              <a:t>example</a:t>
            </a:r>
            <a:endParaRPr sz="4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83997"/>
            <a:ext cx="1378839" cy="2263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4580" y="2487930"/>
            <a:ext cx="3463925" cy="3509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맑은 고딕"/>
                <a:cs typeface="맑은 고딕"/>
                <a:hlinkClick r:id="rId6"/>
              </a:rPr>
              <a:t>https://goforward.com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2017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샌프란시스코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엔지니어들이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설립한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AI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병원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9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월정액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149$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24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건강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검진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및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무제한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Design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Your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Health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4580" y="1343406"/>
            <a:ext cx="376682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20" dirty="0">
                <a:solidFill>
                  <a:srgbClr val="34A4DA"/>
                </a:solidFill>
              </a:rPr>
              <a:t>FORWARD</a:t>
            </a:r>
            <a:r>
              <a:rPr sz="2900" spc="-70" dirty="0">
                <a:solidFill>
                  <a:srgbClr val="34A4DA"/>
                </a:solidFill>
              </a:rPr>
              <a:t> </a:t>
            </a:r>
            <a:r>
              <a:rPr sz="2900" spc="-25" dirty="0">
                <a:solidFill>
                  <a:srgbClr val="34A4DA"/>
                </a:solidFill>
              </a:rPr>
              <a:t>HOSPITAL</a:t>
            </a:r>
            <a:endParaRPr sz="2900"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19220" y="1430202"/>
            <a:ext cx="2357688" cy="43603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83997"/>
            <a:ext cx="1378839" cy="2263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05500" y="1313688"/>
            <a:ext cx="3544824" cy="541934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4580" y="1668272"/>
            <a:ext cx="163639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진료</a:t>
            </a:r>
            <a:r>
              <a:rPr sz="2900" b="0" spc="-9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순서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4580" y="2724150"/>
            <a:ext cx="4002404" cy="2921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1945" indent="-309880">
              <a:lnSpc>
                <a:spcPct val="100000"/>
              </a:lnSpc>
              <a:spcBef>
                <a:spcPts val="105"/>
              </a:spcBef>
              <a:buClr>
                <a:srgbClr val="34A4DA"/>
              </a:buClr>
              <a:buAutoNum type="arabicPeriod"/>
              <a:tabLst>
                <a:tab pos="321945" algn="l"/>
                <a:tab pos="32258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병원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방문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4A4DA"/>
              </a:buClr>
              <a:buFont typeface=""/>
              <a:buAutoNum type="arabicPeriod"/>
            </a:pPr>
            <a:endParaRPr sz="1750">
              <a:latin typeface="맑은 고딕"/>
              <a:cs typeface="맑은 고딕"/>
            </a:endParaRPr>
          </a:p>
          <a:p>
            <a:pPr marL="321945" indent="-309880">
              <a:lnSpc>
                <a:spcPct val="100000"/>
              </a:lnSpc>
              <a:buClr>
                <a:srgbClr val="34A4DA"/>
              </a:buClr>
              <a:buAutoNum type="arabicPeriod"/>
              <a:tabLst>
                <a:tab pos="321945" algn="l"/>
                <a:tab pos="32258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아이패드로</a:t>
            </a:r>
            <a:r>
              <a:rPr sz="1650" spc="-10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로그인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34A4DA"/>
              </a:buClr>
              <a:buFont typeface=""/>
              <a:buAutoNum type="arabicPeriod"/>
            </a:pPr>
            <a:endParaRPr sz="1850">
              <a:latin typeface="맑은 고딕"/>
              <a:cs typeface="맑은 고딕"/>
            </a:endParaRPr>
          </a:p>
          <a:p>
            <a:pPr marL="321945" indent="-309880">
              <a:lnSpc>
                <a:spcPct val="100000"/>
              </a:lnSpc>
              <a:buClr>
                <a:srgbClr val="34A4DA"/>
              </a:buClr>
              <a:buAutoNum type="arabicPeriod"/>
              <a:tabLst>
                <a:tab pos="321945" algn="l"/>
                <a:tab pos="32258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바디스캐너로</a:t>
            </a:r>
            <a:r>
              <a:rPr sz="1650" spc="-8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건강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진단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34A4DA"/>
              </a:buClr>
              <a:buFont typeface=""/>
              <a:buAutoNum type="arabicPeriod"/>
            </a:pPr>
            <a:endParaRPr sz="1650">
              <a:latin typeface="맑은 고딕"/>
              <a:cs typeface="맑은 고딕"/>
            </a:endParaRPr>
          </a:p>
          <a:p>
            <a:pPr marL="321945" indent="-309880">
              <a:lnSpc>
                <a:spcPct val="100000"/>
              </a:lnSpc>
              <a:buClr>
                <a:srgbClr val="34A4DA"/>
              </a:buClr>
              <a:buAutoNum type="arabicPeriod"/>
              <a:tabLst>
                <a:tab pos="321945" algn="l"/>
                <a:tab pos="32258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의사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상담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34A4DA"/>
              </a:buClr>
              <a:buFont typeface=""/>
              <a:buAutoNum type="arabicPeriod"/>
            </a:pPr>
            <a:endParaRPr sz="1700">
              <a:latin typeface="맑은 고딕"/>
              <a:cs typeface="맑은 고딕"/>
            </a:endParaRPr>
          </a:p>
          <a:p>
            <a:pPr marL="321945" indent="-309880">
              <a:lnSpc>
                <a:spcPct val="100000"/>
              </a:lnSpc>
              <a:buClr>
                <a:srgbClr val="34A4DA"/>
              </a:buClr>
              <a:buAutoNum type="arabicPeriod"/>
              <a:tabLst>
                <a:tab pos="321945" algn="l"/>
                <a:tab pos="322580" algn="l"/>
              </a:tabLst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24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가능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스마트폰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앱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연동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2992" y="7345895"/>
            <a:ext cx="158750" cy="65405"/>
          </a:xfrm>
          <a:custGeom>
            <a:avLst/>
            <a:gdLst/>
            <a:ahLst/>
            <a:cxnLst/>
            <a:rect l="l" t="t" r="r" b="b"/>
            <a:pathLst>
              <a:path w="158750" h="65404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158750" h="65404">
                <a:moveTo>
                  <a:pt x="74549" y="1384"/>
                </a:moveTo>
                <a:lnTo>
                  <a:pt x="34290" y="1384"/>
                </a:lnTo>
                <a:lnTo>
                  <a:pt x="34290" y="7645"/>
                </a:lnTo>
                <a:lnTo>
                  <a:pt x="66548" y="7645"/>
                </a:lnTo>
                <a:lnTo>
                  <a:pt x="61976" y="15862"/>
                </a:lnTo>
                <a:lnTo>
                  <a:pt x="46101" y="54597"/>
                </a:lnTo>
                <a:lnTo>
                  <a:pt x="44196" y="64909"/>
                </a:lnTo>
                <a:lnTo>
                  <a:pt x="51689" y="64909"/>
                </a:lnTo>
                <a:lnTo>
                  <a:pt x="52616" y="58953"/>
                </a:lnTo>
                <a:lnTo>
                  <a:pt x="54089" y="52552"/>
                </a:lnTo>
                <a:lnTo>
                  <a:pt x="69773" y="14312"/>
                </a:lnTo>
                <a:lnTo>
                  <a:pt x="74549" y="5575"/>
                </a:lnTo>
                <a:lnTo>
                  <a:pt x="74549" y="1384"/>
                </a:lnTo>
                <a:close/>
              </a:path>
              <a:path w="158750" h="65404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158750" h="65404">
                <a:moveTo>
                  <a:pt x="158280" y="36868"/>
                </a:moveTo>
                <a:lnTo>
                  <a:pt x="134112" y="36868"/>
                </a:lnTo>
                <a:lnTo>
                  <a:pt x="134112" y="42341"/>
                </a:lnTo>
                <a:lnTo>
                  <a:pt x="158280" y="42341"/>
                </a:lnTo>
                <a:lnTo>
                  <a:pt x="158280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7280" y="5138928"/>
            <a:ext cx="8389620" cy="20543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4580" y="2027834"/>
            <a:ext cx="6840855" cy="282067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0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Sesame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Street</a:t>
            </a:r>
            <a:endParaRPr sz="1650">
              <a:latin typeface="맑은 고딕"/>
              <a:cs typeface="맑은 고딕"/>
            </a:endParaRPr>
          </a:p>
          <a:p>
            <a:pPr marL="196850">
              <a:lnSpc>
                <a:spcPct val="100000"/>
              </a:lnSpc>
              <a:spcBef>
                <a:spcPts val="465"/>
              </a:spcBef>
            </a:pP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http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  <a:hlinkClick r:id="rId5"/>
              </a:rPr>
              <a:t>s://w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ww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  <a:hlinkClick r:id="rId5"/>
              </a:rPr>
              <a:t>.am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az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  <a:hlinkClick r:id="rId5"/>
              </a:rPr>
              <a:t>on.com/Sesame-Workshop-Street/dp/B073XBBWRQ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The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SpongeBob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Challenge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2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9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Amazon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Storytime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8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NASA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Mars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Word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of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the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Day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5377" y="1159510"/>
            <a:ext cx="344106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10" dirty="0">
                <a:solidFill>
                  <a:srgbClr val="34A4DA"/>
                </a:solidFill>
              </a:rPr>
              <a:t>ALEXA</a:t>
            </a:r>
            <a:r>
              <a:rPr sz="2900" spc="-30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:</a:t>
            </a:r>
            <a:r>
              <a:rPr sz="2900" spc="-15" dirty="0">
                <a:solidFill>
                  <a:srgbClr val="34A4DA"/>
                </a:solidFill>
              </a:rPr>
              <a:t> </a:t>
            </a:r>
            <a:r>
              <a:rPr sz="2900" spc="-5" dirty="0">
                <a:solidFill>
                  <a:srgbClr val="34A4DA"/>
                </a:solidFill>
              </a:rPr>
              <a:t>KID</a:t>
            </a:r>
            <a:r>
              <a:rPr sz="2900" spc="-15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SKILLS</a:t>
            </a:r>
            <a:endParaRPr sz="2900"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6552" y="487553"/>
            <a:ext cx="857758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45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8355" y="3971544"/>
            <a:ext cx="1608037" cy="18760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7544" y="3971544"/>
            <a:ext cx="1606731" cy="18760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4450" y="2054733"/>
            <a:ext cx="7548245" cy="3072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9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1-2-3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Math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50">
              <a:latin typeface="맑은 고딕"/>
              <a:cs typeface="맑은 고딕"/>
            </a:endParaRPr>
          </a:p>
          <a:p>
            <a:pPr marL="294005">
              <a:lnSpc>
                <a:spcPct val="100000"/>
              </a:lnSpc>
            </a:pP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http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  <a:hlinkClick r:id="rId7"/>
              </a:rPr>
              <a:t>s://w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ww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  <a:hlinkClick r:id="rId7"/>
              </a:rPr>
              <a:t>.am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az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  <a:hlinkClick r:id="rId7"/>
              </a:rPr>
              <a:t>on.com/Shanthan-Kesharaju-1-2-3-Math/dp/B01AVQLZQ0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This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Day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In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History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4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7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Jeopardy!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300">
              <a:latin typeface="맑은 고딕"/>
              <a:cs typeface="맑은 고딕"/>
            </a:endParaRPr>
          </a:p>
          <a:p>
            <a:pPr marL="22225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0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Animal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Game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The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Magic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Door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07135" y="1191006"/>
            <a:ext cx="344170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10" dirty="0">
                <a:solidFill>
                  <a:srgbClr val="34A4DA"/>
                </a:solidFill>
              </a:rPr>
              <a:t>ALEXA</a:t>
            </a:r>
            <a:r>
              <a:rPr sz="2900" spc="-30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:</a:t>
            </a:r>
            <a:r>
              <a:rPr sz="2900" spc="-20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KID</a:t>
            </a:r>
            <a:r>
              <a:rPr sz="2900" spc="-15" dirty="0">
                <a:solidFill>
                  <a:srgbClr val="34A4DA"/>
                </a:solidFill>
              </a:rPr>
              <a:t> </a:t>
            </a:r>
            <a:r>
              <a:rPr sz="2900" dirty="0">
                <a:solidFill>
                  <a:srgbClr val="34A4DA"/>
                </a:solidFill>
              </a:rPr>
              <a:t>SKILLS</a:t>
            </a:r>
            <a:endParaRPr sz="2900"/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6552" y="487553"/>
            <a:ext cx="857758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1547" y="1616964"/>
            <a:ext cx="1999488" cy="20086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4580" y="2485771"/>
            <a:ext cx="4358005" cy="35833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8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모바일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뉴스앱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활용해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개인별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맞춤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콘텐츠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제공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7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7,800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만명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구독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3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년새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200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배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성장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7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누적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사용자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6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억명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하루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이용자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억명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하루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평균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이용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76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기업가치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110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억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$(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약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12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조원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580" y="1531747"/>
            <a:ext cx="561911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15" dirty="0">
                <a:solidFill>
                  <a:srgbClr val="34A4DA"/>
                </a:solidFill>
                <a:latin typeface="맑은 고딕"/>
                <a:cs typeface="맑은 고딕"/>
              </a:rPr>
              <a:t>진르터우탸오</a:t>
            </a:r>
            <a:r>
              <a:rPr sz="2900" spc="-3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1" spc="5" dirty="0">
                <a:solidFill>
                  <a:srgbClr val="34A4DA"/>
                </a:solidFill>
                <a:latin typeface="맑은 고딕"/>
                <a:cs typeface="맑은 고딕"/>
              </a:rPr>
              <a:t>(</a:t>
            </a:r>
            <a:r>
              <a:rPr sz="2900" b="1" spc="-2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spc="15" dirty="0">
                <a:solidFill>
                  <a:srgbClr val="34A4DA"/>
                </a:solidFill>
                <a:latin typeface="맑은 고딕"/>
                <a:cs typeface="맑은 고딕"/>
              </a:rPr>
              <a:t>오늘의</a:t>
            </a:r>
            <a:r>
              <a:rPr sz="2900" spc="-3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spc="15" dirty="0">
                <a:solidFill>
                  <a:srgbClr val="34A4DA"/>
                </a:solidFill>
                <a:latin typeface="맑은 고딕"/>
                <a:cs typeface="맑은 고딕"/>
              </a:rPr>
              <a:t>헤드라인</a:t>
            </a:r>
            <a:r>
              <a:rPr sz="2900" spc="-4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1" spc="5" dirty="0">
                <a:solidFill>
                  <a:srgbClr val="34A4DA"/>
                </a:solidFill>
                <a:latin typeface="맑은 고딕"/>
                <a:cs typeface="맑은 고딕"/>
              </a:rPr>
              <a:t>)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0424" y="389382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맑은 고딕"/>
                <a:cs typeface="맑은 고딕"/>
              </a:rPr>
              <a:t>今日頭條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7280"/>
            <a:ext cx="158281" cy="63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60424" y="389382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맑은 고딕"/>
                <a:cs typeface="맑은 고딕"/>
              </a:rPr>
              <a:t>今日頭條</a:t>
            </a:r>
            <a:endParaRPr sz="2400">
              <a:latin typeface="맑은 고딕"/>
              <a:cs typeface="맑은 고딕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280" y="1656588"/>
            <a:ext cx="8389620" cy="410413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7280"/>
            <a:ext cx="158281" cy="646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5623" y="2353056"/>
            <a:ext cx="2464307" cy="246430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4580" y="1533271"/>
            <a:ext cx="212534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" dirty="0">
                <a:solidFill>
                  <a:srgbClr val="34A4DA"/>
                </a:solidFill>
              </a:rPr>
              <a:t>ZUMEPIZZA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1084580" y="2450338"/>
            <a:ext cx="4325620" cy="3582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5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https://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  <a:hlinkClick r:id="rId6"/>
              </a:rPr>
              <a:t>www.zumepizza.com/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8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매장에서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먹는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것과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같은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배달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피자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7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2016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4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월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200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여평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주방에서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시간에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288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생산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분에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4.5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완성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로봇으로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인건비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줄이고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유기농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재료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사용</a:t>
            </a:r>
            <a:endParaRPr sz="1650">
              <a:latin typeface="맑은 고딕"/>
              <a:cs typeface="맑은 고딕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8077" y="487553"/>
            <a:ext cx="1584705" cy="22275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8077" y="487553"/>
            <a:ext cx="1584705" cy="22275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4580" y="1405890"/>
            <a:ext cx="76644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매장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580" y="2178812"/>
            <a:ext cx="5726430" cy="4060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주문이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들어오면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주방의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스크린으로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전송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사람이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도우를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사람이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얇게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펼친다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존과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페페가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메뉴에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따라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적당량의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토마토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소스를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뿌린다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5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천장에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매달린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마르타가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소스를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고르게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바른다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사람이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토핑을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얹는다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브루노가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토핑이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끝난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피자를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오븐에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넣어서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굽는다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5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차로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구워진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피자를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빈센치오가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배달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트럭에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싣는다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7280"/>
            <a:ext cx="158281" cy="63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8077" y="487553"/>
            <a:ext cx="1584705" cy="2227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3372" y="3864864"/>
            <a:ext cx="5571744" cy="314248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4580" y="1406779"/>
            <a:ext cx="76644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배달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4580" y="2180336"/>
            <a:ext cx="5760720" cy="1360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0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56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개의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오븐을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갖춘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트럭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맑은 고딕"/>
              <a:cs typeface="맑은 고딕"/>
            </a:endParaRPr>
          </a:p>
          <a:p>
            <a:pPr marL="31115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GPS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목적지에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도착하기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4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초벌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피자를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굽는다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350">
              <a:latin typeface="맑은 고딕"/>
              <a:cs typeface="맑은 고딕"/>
            </a:endParaRPr>
          </a:p>
          <a:p>
            <a:pPr marL="31115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고객이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받았을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때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가장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맛있는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상태의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피자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완성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5895"/>
            <a:ext cx="158281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76197" y="1742298"/>
            <a:ext cx="8292465" cy="353504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631825" marR="5080" indent="-619760" algn="r">
              <a:lnSpc>
                <a:spcPct val="115999"/>
              </a:lnSpc>
              <a:spcBef>
                <a:spcPts val="170"/>
              </a:spcBef>
            </a:pPr>
            <a:r>
              <a:rPr sz="6600" spc="15" dirty="0">
                <a:solidFill>
                  <a:srgbClr val="000000"/>
                </a:solidFill>
              </a:rPr>
              <a:t>Artificial </a:t>
            </a:r>
            <a:r>
              <a:rPr sz="6600" spc="-5" dirty="0">
                <a:solidFill>
                  <a:srgbClr val="000000"/>
                </a:solidFill>
              </a:rPr>
              <a:t>Intelligence </a:t>
            </a:r>
            <a:r>
              <a:rPr sz="6600" spc="-2310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Machine Learning </a:t>
            </a:r>
            <a:r>
              <a:rPr sz="6600" spc="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and</a:t>
            </a:r>
            <a:r>
              <a:rPr sz="6600" spc="-30" dirty="0">
                <a:solidFill>
                  <a:srgbClr val="000000"/>
                </a:solidFill>
              </a:rPr>
              <a:t> </a:t>
            </a:r>
            <a:r>
              <a:rPr sz="6600" spc="-5" dirty="0">
                <a:solidFill>
                  <a:srgbClr val="000000"/>
                </a:solidFill>
              </a:rPr>
              <a:t>Deep</a:t>
            </a:r>
            <a:r>
              <a:rPr sz="6600" spc="-20" dirty="0">
                <a:solidFill>
                  <a:srgbClr val="000000"/>
                </a:solidFill>
              </a:rPr>
              <a:t> </a:t>
            </a:r>
            <a:r>
              <a:rPr sz="6600" spc="-5" dirty="0">
                <a:solidFill>
                  <a:srgbClr val="000000"/>
                </a:solidFill>
              </a:rPr>
              <a:t>Learning</a:t>
            </a:r>
            <a:endParaRPr sz="6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8077" y="487553"/>
            <a:ext cx="1584705" cy="22275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2680" y="1155319"/>
            <a:ext cx="76644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목표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580" y="2038604"/>
            <a:ext cx="6487795" cy="3867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주문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-&gt;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생산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-&gt;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도착을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5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이내로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단축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950">
              <a:latin typeface="맑은 고딕"/>
              <a:cs typeface="맑은 고딕"/>
            </a:endParaRPr>
          </a:p>
          <a:p>
            <a:pPr marL="2159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피자배달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평균은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45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ZumePizza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22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950">
              <a:latin typeface="맑은 고딕"/>
              <a:cs typeface="맑은 고딕"/>
            </a:endParaRPr>
          </a:p>
          <a:p>
            <a:pPr marL="4064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주문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즉시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배달트럭이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출발하고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배달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완성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950">
              <a:latin typeface="맑은 고딕"/>
              <a:cs typeface="맑은 고딕"/>
            </a:endParaRPr>
          </a:p>
          <a:p>
            <a:pPr marL="4064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고객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성향을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파악해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재료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후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배달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접수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000">
              <a:latin typeface="맑은 고딕"/>
              <a:cs typeface="맑은 고딕"/>
            </a:endParaRPr>
          </a:p>
          <a:p>
            <a:pPr marL="4064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샐러드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로봇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요구르트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로봇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탄산음료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로봇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볶음요리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로봇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개발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맑은 고딕"/>
              <a:cs typeface="맑은 고딕"/>
            </a:endParaRPr>
          </a:p>
          <a:p>
            <a:pPr marL="4064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8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자율주행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배달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8077" y="487553"/>
            <a:ext cx="1584705" cy="2227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280" y="1790700"/>
            <a:ext cx="8389620" cy="38541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8077" y="487553"/>
            <a:ext cx="1584705" cy="2227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280" y="1379220"/>
            <a:ext cx="838962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2992" y="7345895"/>
            <a:ext cx="158750" cy="66040"/>
          </a:xfrm>
          <a:custGeom>
            <a:avLst/>
            <a:gdLst/>
            <a:ahLst/>
            <a:cxnLst/>
            <a:rect l="l" t="t" r="r" b="b"/>
            <a:pathLst>
              <a:path w="158750" h="66040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158750" h="66040">
                <a:moveTo>
                  <a:pt x="75184" y="43649"/>
                </a:moveTo>
                <a:lnTo>
                  <a:pt x="74155" y="40284"/>
                </a:lnTo>
                <a:lnTo>
                  <a:pt x="69850" y="34023"/>
                </a:lnTo>
                <a:lnTo>
                  <a:pt x="68910" y="33274"/>
                </a:lnTo>
                <a:lnTo>
                  <a:pt x="68262" y="32766"/>
                </a:lnTo>
                <a:lnTo>
                  <a:pt x="68262" y="50711"/>
                </a:lnTo>
                <a:lnTo>
                  <a:pt x="67056" y="53835"/>
                </a:lnTo>
                <a:lnTo>
                  <a:pt x="61976" y="58902"/>
                </a:lnTo>
                <a:lnTo>
                  <a:pt x="58801" y="60159"/>
                </a:lnTo>
                <a:lnTo>
                  <a:pt x="50927" y="60159"/>
                </a:lnTo>
                <a:lnTo>
                  <a:pt x="47625" y="58928"/>
                </a:lnTo>
                <a:lnTo>
                  <a:pt x="45212" y="56476"/>
                </a:lnTo>
                <a:lnTo>
                  <a:pt x="42672" y="54013"/>
                </a:lnTo>
                <a:lnTo>
                  <a:pt x="41402" y="50711"/>
                </a:lnTo>
                <a:lnTo>
                  <a:pt x="41402" y="42684"/>
                </a:lnTo>
                <a:lnTo>
                  <a:pt x="42672" y="39497"/>
                </a:lnTo>
                <a:lnTo>
                  <a:pt x="45339" y="37007"/>
                </a:lnTo>
                <a:lnTo>
                  <a:pt x="47879" y="34518"/>
                </a:lnTo>
                <a:lnTo>
                  <a:pt x="51054" y="33274"/>
                </a:lnTo>
                <a:lnTo>
                  <a:pt x="58801" y="33274"/>
                </a:lnTo>
                <a:lnTo>
                  <a:pt x="61976" y="34556"/>
                </a:lnTo>
                <a:lnTo>
                  <a:pt x="67056" y="39712"/>
                </a:lnTo>
                <a:lnTo>
                  <a:pt x="68249" y="42684"/>
                </a:lnTo>
                <a:lnTo>
                  <a:pt x="68262" y="50711"/>
                </a:lnTo>
                <a:lnTo>
                  <a:pt x="68262" y="32766"/>
                </a:lnTo>
                <a:lnTo>
                  <a:pt x="67056" y="31788"/>
                </a:lnTo>
                <a:lnTo>
                  <a:pt x="63500" y="30467"/>
                </a:lnTo>
                <a:lnTo>
                  <a:pt x="66167" y="29057"/>
                </a:lnTo>
                <a:lnTo>
                  <a:pt x="67386" y="27965"/>
                </a:lnTo>
                <a:lnTo>
                  <a:pt x="68326" y="27114"/>
                </a:lnTo>
                <a:lnTo>
                  <a:pt x="69989" y="24638"/>
                </a:lnTo>
                <a:lnTo>
                  <a:pt x="71755" y="22174"/>
                </a:lnTo>
                <a:lnTo>
                  <a:pt x="72517" y="19507"/>
                </a:lnTo>
                <a:lnTo>
                  <a:pt x="72517" y="11887"/>
                </a:lnTo>
                <a:lnTo>
                  <a:pt x="70866" y="8013"/>
                </a:lnTo>
                <a:lnTo>
                  <a:pt x="68922" y="6210"/>
                </a:lnTo>
                <a:lnTo>
                  <a:pt x="67564" y="4940"/>
                </a:lnTo>
                <a:lnTo>
                  <a:pt x="65659" y="3251"/>
                </a:lnTo>
                <a:lnTo>
                  <a:pt x="65659" y="20205"/>
                </a:lnTo>
                <a:lnTo>
                  <a:pt x="64516" y="22783"/>
                </a:lnTo>
                <a:lnTo>
                  <a:pt x="62357" y="24853"/>
                </a:lnTo>
                <a:lnTo>
                  <a:pt x="60325" y="26936"/>
                </a:lnTo>
                <a:lnTo>
                  <a:pt x="57785" y="27965"/>
                </a:lnTo>
                <a:lnTo>
                  <a:pt x="51943" y="27965"/>
                </a:lnTo>
                <a:lnTo>
                  <a:pt x="49403" y="26936"/>
                </a:lnTo>
                <a:lnTo>
                  <a:pt x="47028" y="24638"/>
                </a:lnTo>
                <a:lnTo>
                  <a:pt x="45212" y="22783"/>
                </a:lnTo>
                <a:lnTo>
                  <a:pt x="44069" y="20205"/>
                </a:lnTo>
                <a:lnTo>
                  <a:pt x="44069" y="13906"/>
                </a:lnTo>
                <a:lnTo>
                  <a:pt x="45085" y="11290"/>
                </a:lnTo>
                <a:lnTo>
                  <a:pt x="47117" y="9271"/>
                </a:lnTo>
                <a:lnTo>
                  <a:pt x="49276" y="7239"/>
                </a:lnTo>
                <a:lnTo>
                  <a:pt x="51816" y="6210"/>
                </a:lnTo>
                <a:lnTo>
                  <a:pt x="57912" y="6210"/>
                </a:lnTo>
                <a:lnTo>
                  <a:pt x="65659" y="20205"/>
                </a:lnTo>
                <a:lnTo>
                  <a:pt x="65659" y="3251"/>
                </a:lnTo>
                <a:lnTo>
                  <a:pt x="64135" y="1879"/>
                </a:lnTo>
                <a:lnTo>
                  <a:pt x="59944" y="342"/>
                </a:lnTo>
                <a:lnTo>
                  <a:pt x="51435" y="342"/>
                </a:lnTo>
                <a:lnTo>
                  <a:pt x="37084" y="13550"/>
                </a:lnTo>
                <a:lnTo>
                  <a:pt x="37084" y="19507"/>
                </a:lnTo>
                <a:lnTo>
                  <a:pt x="46101" y="30467"/>
                </a:lnTo>
                <a:lnTo>
                  <a:pt x="42633" y="31788"/>
                </a:lnTo>
                <a:lnTo>
                  <a:pt x="39878" y="33985"/>
                </a:lnTo>
                <a:lnTo>
                  <a:pt x="35547" y="40297"/>
                </a:lnTo>
                <a:lnTo>
                  <a:pt x="34417" y="43649"/>
                </a:lnTo>
                <a:lnTo>
                  <a:pt x="34442" y="52832"/>
                </a:lnTo>
                <a:lnTo>
                  <a:pt x="36322" y="57251"/>
                </a:lnTo>
                <a:lnTo>
                  <a:pt x="43942" y="64236"/>
                </a:lnTo>
                <a:lnTo>
                  <a:pt x="48895" y="65989"/>
                </a:lnTo>
                <a:lnTo>
                  <a:pt x="60833" y="65989"/>
                </a:lnTo>
                <a:lnTo>
                  <a:pt x="65659" y="64262"/>
                </a:lnTo>
                <a:lnTo>
                  <a:pt x="70180" y="60159"/>
                </a:lnTo>
                <a:lnTo>
                  <a:pt x="73279" y="57353"/>
                </a:lnTo>
                <a:lnTo>
                  <a:pt x="75184" y="52832"/>
                </a:lnTo>
                <a:lnTo>
                  <a:pt x="75184" y="43649"/>
                </a:lnTo>
                <a:close/>
              </a:path>
              <a:path w="158750" h="66040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158750" h="66040">
                <a:moveTo>
                  <a:pt x="158280" y="36868"/>
                </a:moveTo>
                <a:lnTo>
                  <a:pt x="134112" y="36868"/>
                </a:lnTo>
                <a:lnTo>
                  <a:pt x="134112" y="42341"/>
                </a:lnTo>
                <a:lnTo>
                  <a:pt x="158280" y="42341"/>
                </a:lnTo>
                <a:lnTo>
                  <a:pt x="158280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94832" y="2383536"/>
            <a:ext cx="3642360" cy="11079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58367" y="1590547"/>
            <a:ext cx="122301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" dirty="0">
                <a:solidFill>
                  <a:srgbClr val="34A4DA"/>
                </a:solidFill>
              </a:rPr>
              <a:t>INKI</a:t>
            </a:r>
            <a:r>
              <a:rPr sz="2900" spc="50" dirty="0">
                <a:solidFill>
                  <a:srgbClr val="34A4DA"/>
                </a:solidFill>
              </a:rPr>
              <a:t>T</a:t>
            </a:r>
            <a:r>
              <a:rPr sz="2900" dirty="0">
                <a:solidFill>
                  <a:srgbClr val="34A4DA"/>
                </a:solidFill>
              </a:rPr>
              <a:t>T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1084580" y="2497963"/>
            <a:ext cx="5171440" cy="3582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https://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  <a:hlinkClick r:id="rId5"/>
              </a:rPr>
              <a:t>www.inkitt.com/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8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2016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여름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첫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번째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책을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출간한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출판사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24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권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출간해서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22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권이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아마존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베스트셀러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99.99%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의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확률로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베스트셀러를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만드는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것이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목표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e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북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인세는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25%,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종이책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인세는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51%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22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권의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책을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쓴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16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명의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신예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베스트셀러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작가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배출</a:t>
            </a:r>
            <a:endParaRPr sz="1650">
              <a:latin typeface="맑은 고딕"/>
              <a:cs typeface="맑은 고딕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2080" y="487553"/>
            <a:ext cx="844042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2080" y="487553"/>
            <a:ext cx="844042" cy="2190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4580" y="1746275"/>
            <a:ext cx="7686040" cy="445960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247015" indent="-234950">
              <a:lnSpc>
                <a:spcPct val="100000"/>
              </a:lnSpc>
              <a:spcBef>
                <a:spcPts val="1035"/>
              </a:spcBef>
              <a:buClr>
                <a:srgbClr val="34A4DA"/>
              </a:buClr>
              <a:buAutoNum type="arabicPeriod"/>
              <a:tabLst>
                <a:tab pos="24765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누구나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자유롭게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글을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올린다</a:t>
            </a:r>
            <a:endParaRPr sz="1650">
              <a:latin typeface="맑은 고딕"/>
              <a:cs typeface="맑은 고딕"/>
            </a:endParaRPr>
          </a:p>
          <a:p>
            <a:pPr marL="342900">
              <a:lnSpc>
                <a:spcPct val="100000"/>
              </a:lnSpc>
              <a:spcBef>
                <a:spcPts val="93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저자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4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만명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진행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내용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15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만개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50">
              <a:latin typeface="맑은 고딕"/>
              <a:cs typeface="맑은 고딕"/>
            </a:endParaRPr>
          </a:p>
          <a:p>
            <a:pPr marL="247015" indent="-234950">
              <a:lnSpc>
                <a:spcPct val="100000"/>
              </a:lnSpc>
              <a:buClr>
                <a:srgbClr val="34A4DA"/>
              </a:buClr>
              <a:buAutoNum type="arabicPeriod" startAt="2"/>
              <a:tabLst>
                <a:tab pos="24765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독자는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구독하고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평가한다</a:t>
            </a:r>
            <a:endParaRPr sz="1650">
              <a:latin typeface="맑은 고딕"/>
              <a:cs typeface="맑은 고딕"/>
            </a:endParaRPr>
          </a:p>
          <a:p>
            <a:pPr marL="342900" marR="3687445">
              <a:lnSpc>
                <a:spcPts val="3020"/>
              </a:lnSpc>
              <a:spcBef>
                <a:spcPts val="12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선호 장르를 선택하면 스토리 추천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객관식과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주관식의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다양한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형태로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평가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맑은 고딕"/>
              <a:cs typeface="맑은 고딕"/>
            </a:endParaRPr>
          </a:p>
          <a:p>
            <a:pPr marL="247015" indent="-234950">
              <a:lnSpc>
                <a:spcPct val="100000"/>
              </a:lnSpc>
              <a:buClr>
                <a:srgbClr val="34A4DA"/>
              </a:buClr>
              <a:buAutoNum type="arabicPeriod" startAt="3"/>
              <a:tabLst>
                <a:tab pos="24765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인공지능이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독자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반응을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분석해서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베스트셀러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가능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여부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판단</a:t>
            </a:r>
            <a:endParaRPr sz="1650">
              <a:latin typeface="맑은 고딕"/>
              <a:cs typeface="맑은 고딕"/>
            </a:endParaRPr>
          </a:p>
          <a:p>
            <a:pPr marL="342900">
              <a:lnSpc>
                <a:spcPct val="100000"/>
              </a:lnSpc>
              <a:spcBef>
                <a:spcPts val="104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페이지에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머문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시간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몰입도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재접속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155" dirty="0">
                <a:solidFill>
                  <a:srgbClr val="838686"/>
                </a:solidFill>
                <a:latin typeface="맑은 고딕"/>
                <a:cs typeface="맑은 고딕"/>
              </a:rPr>
              <a:t>읽♘는지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등의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종합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254" dirty="0">
                <a:solidFill>
                  <a:srgbClr val="838686"/>
                </a:solidFill>
                <a:latin typeface="맑은 고딕"/>
                <a:cs typeface="맑은 고딕"/>
              </a:rPr>
              <a:t>평가</a:t>
            </a:r>
            <a:endParaRPr sz="1650">
              <a:latin typeface="맑은 고딕"/>
              <a:cs typeface="맑은 고딕"/>
            </a:endParaRPr>
          </a:p>
          <a:p>
            <a:pPr marL="247650" marR="2451735" indent="-247650">
              <a:lnSpc>
                <a:spcPct val="144700"/>
              </a:lnSpc>
              <a:spcBef>
                <a:spcPts val="1845"/>
              </a:spcBef>
              <a:buClr>
                <a:srgbClr val="34A4DA"/>
              </a:buClr>
              <a:buAutoNum type="arabicPeriod" startAt="4"/>
              <a:tabLst>
                <a:tab pos="24765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출판사가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작가에게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출판을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제의하고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작가는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수정한다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저자는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독자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평가를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바탕으로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수정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및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보완</a:t>
            </a:r>
            <a:endParaRPr sz="1650">
              <a:latin typeface="맑은 고딕"/>
              <a:cs typeface="맑은 고딕"/>
            </a:endParaRPr>
          </a:p>
          <a:p>
            <a:pPr marL="342900">
              <a:lnSpc>
                <a:spcPct val="100000"/>
              </a:lnSpc>
              <a:spcBef>
                <a:spcPts val="113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표지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디자인은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3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후보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중에서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독자들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반응으로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판단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2080" y="487553"/>
            <a:ext cx="844042" cy="2190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7063" y="1737741"/>
            <a:ext cx="76644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평가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8354" y="2583561"/>
            <a:ext cx="7585709" cy="716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9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객관식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평가</a:t>
            </a:r>
            <a:endParaRPr sz="1650">
              <a:latin typeface="맑은 고딕"/>
              <a:cs typeface="맑은 고딕"/>
            </a:endParaRPr>
          </a:p>
          <a:p>
            <a:pPr marL="325120">
              <a:lnSpc>
                <a:spcPct val="100000"/>
              </a:lnSpc>
              <a:spcBef>
                <a:spcPts val="147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구성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(plot),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문체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(writing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style),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문법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전반적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느낌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(overall)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각각에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별점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부여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8354" y="4066159"/>
            <a:ext cx="3703954" cy="1919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9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주관식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평가</a:t>
            </a:r>
            <a:endParaRPr sz="1650">
              <a:latin typeface="맑은 고딕"/>
              <a:cs typeface="맑은 고딕"/>
            </a:endParaRPr>
          </a:p>
          <a:p>
            <a:pPr marL="325120" marR="97155">
              <a:lnSpc>
                <a:spcPct val="161700"/>
              </a:lnSpc>
              <a:spcBef>
                <a:spcPts val="17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특별했거나 교훈이 됐던 점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출간되면 구입할지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그 이유는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다른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사람에게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추천할건지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이유는</a:t>
            </a:r>
            <a:endParaRPr sz="1650">
              <a:latin typeface="맑은 고딕"/>
              <a:cs typeface="맑은 고딕"/>
            </a:endParaRPr>
          </a:p>
          <a:p>
            <a:pPr marL="325120">
              <a:lnSpc>
                <a:spcPct val="100000"/>
              </a:lnSpc>
              <a:spcBef>
                <a:spcPts val="116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스토리가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어떻게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125" dirty="0">
                <a:solidFill>
                  <a:srgbClr val="838686"/>
                </a:solidFill>
                <a:latin typeface="맑은 고딕"/>
                <a:cs typeface="맑은 고딕"/>
              </a:rPr>
              <a:t>바뀌♘으면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75" dirty="0">
                <a:solidFill>
                  <a:srgbClr val="838686"/>
                </a:solidFill>
                <a:latin typeface="맑은 고딕"/>
                <a:cs typeface="맑은 고딕"/>
              </a:rPr>
              <a:t>좋을지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2080" y="487553"/>
            <a:ext cx="844042" cy="2190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839" y="1941576"/>
            <a:ext cx="8120497" cy="353415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2080" y="487553"/>
            <a:ext cx="844042" cy="2190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280" y="1753523"/>
            <a:ext cx="8389619" cy="423274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188" y="483997"/>
            <a:ext cx="1190625" cy="2263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21836" y="2004060"/>
            <a:ext cx="1666799" cy="16352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55928" y="1784731"/>
            <a:ext cx="245681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" dirty="0">
                <a:solidFill>
                  <a:srgbClr val="34A4DA"/>
                </a:solidFill>
              </a:rPr>
              <a:t>IBM</a:t>
            </a:r>
            <a:r>
              <a:rPr sz="2900" spc="-55" dirty="0">
                <a:solidFill>
                  <a:srgbClr val="34A4DA"/>
                </a:solidFill>
              </a:rPr>
              <a:t> WATSON</a:t>
            </a:r>
            <a:endParaRPr sz="2900"/>
          </a:p>
        </p:txBody>
      </p:sp>
      <p:sp>
        <p:nvSpPr>
          <p:cNvPr id="10" name="object 10"/>
          <p:cNvSpPr txBox="1"/>
          <p:nvPr/>
        </p:nvSpPr>
        <p:spPr>
          <a:xfrm>
            <a:off x="1084580" y="2671648"/>
            <a:ext cx="6724650" cy="2578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9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IBM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개발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3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2011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퀴즈쇼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제퍼디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참가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3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1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인터넷에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연결되지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않은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상태에서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우승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2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의료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금융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세금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규정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법학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소비자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서비스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등의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다양한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영역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제공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Bluemix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플랫폼에서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Watson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Developer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Cloud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서비스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제공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188" y="483997"/>
            <a:ext cx="1190625" cy="2263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4580" y="1632864"/>
            <a:ext cx="8466455" cy="332549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7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금융</a:t>
            </a:r>
            <a:endParaRPr sz="1650">
              <a:latin typeface="맑은 고딕"/>
              <a:cs typeface="맑은 고딕"/>
            </a:endParaRPr>
          </a:p>
          <a:p>
            <a:pPr marL="280035">
              <a:lnSpc>
                <a:spcPct val="100000"/>
              </a:lnSpc>
              <a:spcBef>
                <a:spcPts val="90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정치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사회적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위험요소를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파악해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리스크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분산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및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포트폴리오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적용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280035">
              <a:lnSpc>
                <a:spcPct val="100000"/>
              </a:lnSpc>
              <a:spcBef>
                <a:spcPts val="7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현대카드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신한금융그룹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도입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7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방송</a:t>
            </a:r>
            <a:endParaRPr sz="1650">
              <a:latin typeface="맑은 고딕"/>
              <a:cs typeface="맑은 고딕"/>
            </a:endParaRPr>
          </a:p>
          <a:p>
            <a:pPr marL="280035">
              <a:lnSpc>
                <a:spcPct val="100000"/>
              </a:lnSpc>
              <a:spcBef>
                <a:spcPts val="83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공포영화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예고편을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학습해서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대한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예고편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완성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7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의학</a:t>
            </a:r>
            <a:endParaRPr sz="1650">
              <a:latin typeface="맑은 고딕"/>
              <a:cs typeface="맑은 고딕"/>
            </a:endParaRPr>
          </a:p>
          <a:p>
            <a:pPr marL="280035" marR="5080">
              <a:lnSpc>
                <a:spcPct val="140100"/>
              </a:lnSpc>
              <a:spcBef>
                <a:spcPts val="11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가천대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길병원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건양대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/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부산대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/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대구가톨릭대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병원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계명대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동산병원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중앙보훈병원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조선대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병원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예정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5895"/>
            <a:ext cx="158281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70555" y="546608"/>
            <a:ext cx="258063" cy="1637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7717" y="446278"/>
            <a:ext cx="1120394" cy="2871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36288" y="546608"/>
            <a:ext cx="258063" cy="1637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55896" y="446278"/>
            <a:ext cx="807719" cy="2871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2575" y="1804005"/>
            <a:ext cx="8653744" cy="4730274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188" y="483997"/>
            <a:ext cx="1190625" cy="2263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1003" y="4978908"/>
            <a:ext cx="3553967" cy="20025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35011" y="3765804"/>
            <a:ext cx="2223516" cy="32445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27861" y="1465859"/>
            <a:ext cx="8489950" cy="346646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7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교육</a:t>
            </a:r>
            <a:endParaRPr sz="165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  <a:spcBef>
                <a:spcPts val="83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교원에서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수학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디지털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교과서에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왓슨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적용방안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협의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중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7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쇼핑</a:t>
            </a:r>
            <a:endParaRPr sz="165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  <a:spcBef>
                <a:spcPts val="850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롯데그룹에서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백화점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마트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 편의점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면세점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대고객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서비스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지능형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쇼핑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어드바이저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85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스마트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홈스피커</a:t>
            </a:r>
            <a:endParaRPr sz="165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  <a:spcBef>
                <a:spcPts val="844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SM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엔터테인먼트에서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스마트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스피커에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한국어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왓슨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채책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27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한국어</a:t>
            </a:r>
            <a:endParaRPr sz="165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  <a:spcBef>
                <a:spcPts val="850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SK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그룹의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AIBRIL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188" y="483997"/>
            <a:ext cx="1190625" cy="2263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67684" y="4475988"/>
            <a:ext cx="5500116" cy="23667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4580" y="1463167"/>
            <a:ext cx="163639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의료</a:t>
            </a:r>
            <a:r>
              <a:rPr sz="2900" b="0" spc="-9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영역</a:t>
            </a:r>
            <a:endParaRPr sz="29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4580" y="2042379"/>
            <a:ext cx="7719695" cy="201168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환자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1,000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명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대상의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IBM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Watson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진료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성적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공개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(2017.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03.05)</a:t>
            </a:r>
            <a:endParaRPr sz="1650">
              <a:latin typeface="맑은 고딕"/>
              <a:cs typeface="맑은 고딕"/>
            </a:endParaRPr>
          </a:p>
          <a:p>
            <a:pPr marL="280670">
              <a:lnSpc>
                <a:spcPct val="100000"/>
              </a:lnSpc>
              <a:spcBef>
                <a:spcPts val="795"/>
              </a:spcBef>
            </a:pPr>
            <a:r>
              <a:rPr sz="165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맑은 고딕"/>
                <a:cs typeface="맑은 고딕"/>
                <a:hlinkClick r:id="rId7"/>
              </a:rPr>
              <a:t>http://www.yoonsupchoi.com/2017/03/05/manipal-watson-for-oncology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50">
              <a:latin typeface="맑은 고딕"/>
              <a:cs typeface="맑은 고딕"/>
            </a:endParaRPr>
          </a:p>
          <a:p>
            <a:pPr marL="280035" marR="5080" indent="-267970">
              <a:lnSpc>
                <a:spcPct val="145700"/>
              </a:lnSpc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닥터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왓슨과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의료진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항암처방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엇갈리면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…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환자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"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왓슨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따를게요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”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(2017. 01.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12) </a:t>
            </a:r>
            <a:r>
              <a:rPr sz="1650" spc="-5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맑은 고딕"/>
                <a:cs typeface="맑은 고딕"/>
                <a:hlinkClick r:id="rId8"/>
              </a:rPr>
              <a:t>http://news.chosun.com/site/data/html_dir/2017/01/12/2017011200289.html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7188" y="483997"/>
            <a:ext cx="1190625" cy="2263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1683" y="1325880"/>
            <a:ext cx="7513320" cy="526542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22992" y="7345895"/>
            <a:ext cx="158750" cy="66040"/>
          </a:xfrm>
          <a:custGeom>
            <a:avLst/>
            <a:gdLst/>
            <a:ahLst/>
            <a:cxnLst/>
            <a:rect l="l" t="t" r="r" b="b"/>
            <a:pathLst>
              <a:path w="158750" h="66040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158750" h="66040">
                <a:moveTo>
                  <a:pt x="74422" y="20015"/>
                </a:moveTo>
                <a:lnTo>
                  <a:pt x="72771" y="12865"/>
                </a:lnTo>
                <a:lnTo>
                  <a:pt x="68211" y="6210"/>
                </a:lnTo>
                <a:lnTo>
                  <a:pt x="67056" y="4521"/>
                </a:lnTo>
                <a:lnTo>
                  <a:pt x="67056" y="18135"/>
                </a:lnTo>
                <a:lnTo>
                  <a:pt x="67056" y="26250"/>
                </a:lnTo>
                <a:lnTo>
                  <a:pt x="65913" y="29159"/>
                </a:lnTo>
                <a:lnTo>
                  <a:pt x="61087" y="33896"/>
                </a:lnTo>
                <a:lnTo>
                  <a:pt x="58039" y="35090"/>
                </a:lnTo>
                <a:lnTo>
                  <a:pt x="50419" y="35090"/>
                </a:lnTo>
                <a:lnTo>
                  <a:pt x="47244" y="33743"/>
                </a:lnTo>
                <a:lnTo>
                  <a:pt x="44958" y="31076"/>
                </a:lnTo>
                <a:lnTo>
                  <a:pt x="42545" y="28397"/>
                </a:lnTo>
                <a:lnTo>
                  <a:pt x="41402" y="24853"/>
                </a:lnTo>
                <a:lnTo>
                  <a:pt x="41402" y="16510"/>
                </a:lnTo>
                <a:lnTo>
                  <a:pt x="42672" y="13157"/>
                </a:lnTo>
                <a:lnTo>
                  <a:pt x="44983" y="10337"/>
                </a:lnTo>
                <a:lnTo>
                  <a:pt x="47371" y="7607"/>
                </a:lnTo>
                <a:lnTo>
                  <a:pt x="50292" y="6210"/>
                </a:lnTo>
                <a:lnTo>
                  <a:pt x="58039" y="6210"/>
                </a:lnTo>
                <a:lnTo>
                  <a:pt x="61214" y="7810"/>
                </a:lnTo>
                <a:lnTo>
                  <a:pt x="63500" y="10998"/>
                </a:lnTo>
                <a:lnTo>
                  <a:pt x="65913" y="14198"/>
                </a:lnTo>
                <a:lnTo>
                  <a:pt x="67056" y="18135"/>
                </a:lnTo>
                <a:lnTo>
                  <a:pt x="67056" y="4521"/>
                </a:lnTo>
                <a:lnTo>
                  <a:pt x="65913" y="2844"/>
                </a:lnTo>
                <a:lnTo>
                  <a:pt x="61087" y="342"/>
                </a:lnTo>
                <a:lnTo>
                  <a:pt x="48641" y="342"/>
                </a:lnTo>
                <a:lnTo>
                  <a:pt x="43815" y="2349"/>
                </a:lnTo>
                <a:lnTo>
                  <a:pt x="40005" y="6350"/>
                </a:lnTo>
                <a:lnTo>
                  <a:pt x="36322" y="10337"/>
                </a:lnTo>
                <a:lnTo>
                  <a:pt x="34417" y="15392"/>
                </a:lnTo>
                <a:lnTo>
                  <a:pt x="34417" y="27165"/>
                </a:lnTo>
                <a:lnTo>
                  <a:pt x="36195" y="31877"/>
                </a:lnTo>
                <a:lnTo>
                  <a:pt x="39624" y="35623"/>
                </a:lnTo>
                <a:lnTo>
                  <a:pt x="43180" y="39382"/>
                </a:lnTo>
                <a:lnTo>
                  <a:pt x="47625" y="41262"/>
                </a:lnTo>
                <a:lnTo>
                  <a:pt x="59817" y="41262"/>
                </a:lnTo>
                <a:lnTo>
                  <a:pt x="64643" y="38493"/>
                </a:lnTo>
                <a:lnTo>
                  <a:pt x="66281" y="35090"/>
                </a:lnTo>
                <a:lnTo>
                  <a:pt x="67310" y="32969"/>
                </a:lnTo>
                <a:lnTo>
                  <a:pt x="67437" y="33032"/>
                </a:lnTo>
                <a:lnTo>
                  <a:pt x="67564" y="32969"/>
                </a:lnTo>
                <a:lnTo>
                  <a:pt x="67564" y="41694"/>
                </a:lnTo>
                <a:lnTo>
                  <a:pt x="65913" y="48399"/>
                </a:lnTo>
                <a:lnTo>
                  <a:pt x="62611" y="53111"/>
                </a:lnTo>
                <a:lnTo>
                  <a:pt x="59436" y="57810"/>
                </a:lnTo>
                <a:lnTo>
                  <a:pt x="54864" y="60159"/>
                </a:lnTo>
                <a:lnTo>
                  <a:pt x="45212" y="60159"/>
                </a:lnTo>
                <a:lnTo>
                  <a:pt x="41402" y="59156"/>
                </a:lnTo>
                <a:lnTo>
                  <a:pt x="37973" y="57137"/>
                </a:lnTo>
                <a:lnTo>
                  <a:pt x="37973" y="63830"/>
                </a:lnTo>
                <a:lnTo>
                  <a:pt x="40894" y="65265"/>
                </a:lnTo>
                <a:lnTo>
                  <a:pt x="44577" y="65989"/>
                </a:lnTo>
                <a:lnTo>
                  <a:pt x="57023" y="65989"/>
                </a:lnTo>
                <a:lnTo>
                  <a:pt x="63373" y="62776"/>
                </a:lnTo>
                <a:lnTo>
                  <a:pt x="65176" y="60159"/>
                </a:lnTo>
                <a:lnTo>
                  <a:pt x="67818" y="56349"/>
                </a:lnTo>
                <a:lnTo>
                  <a:pt x="70713" y="51041"/>
                </a:lnTo>
                <a:lnTo>
                  <a:pt x="72783" y="44767"/>
                </a:lnTo>
                <a:lnTo>
                  <a:pt x="74002" y="37515"/>
                </a:lnTo>
                <a:lnTo>
                  <a:pt x="74231" y="32969"/>
                </a:lnTo>
                <a:lnTo>
                  <a:pt x="74333" y="31076"/>
                </a:lnTo>
                <a:lnTo>
                  <a:pt x="74422" y="20015"/>
                </a:lnTo>
                <a:close/>
              </a:path>
              <a:path w="158750" h="66040">
                <a:moveTo>
                  <a:pt x="109855" y="0"/>
                </a:moveTo>
                <a:lnTo>
                  <a:pt x="107061" y="0"/>
                </a:lnTo>
                <a:lnTo>
                  <a:pt x="104902" y="1892"/>
                </a:lnTo>
                <a:lnTo>
                  <a:pt x="102108" y="3848"/>
                </a:lnTo>
                <a:lnTo>
                  <a:pt x="98425" y="5867"/>
                </a:lnTo>
                <a:lnTo>
                  <a:pt x="94869" y="7899"/>
                </a:lnTo>
                <a:lnTo>
                  <a:pt x="91440" y="9347"/>
                </a:lnTo>
                <a:lnTo>
                  <a:pt x="88265" y="10223"/>
                </a:lnTo>
                <a:lnTo>
                  <a:pt x="88265" y="17564"/>
                </a:lnTo>
                <a:lnTo>
                  <a:pt x="102997" y="10058"/>
                </a:lnTo>
                <a:lnTo>
                  <a:pt x="102997" y="64909"/>
                </a:lnTo>
                <a:lnTo>
                  <a:pt x="109855" y="64909"/>
                </a:lnTo>
                <a:lnTo>
                  <a:pt x="109855" y="10058"/>
                </a:lnTo>
                <a:lnTo>
                  <a:pt x="109855" y="0"/>
                </a:lnTo>
                <a:close/>
              </a:path>
              <a:path w="158750" h="66040">
                <a:moveTo>
                  <a:pt x="158280" y="36868"/>
                </a:moveTo>
                <a:lnTo>
                  <a:pt x="134112" y="36868"/>
                </a:lnTo>
                <a:lnTo>
                  <a:pt x="134112" y="42341"/>
                </a:lnTo>
                <a:lnTo>
                  <a:pt x="158280" y="42341"/>
                </a:lnTo>
                <a:lnTo>
                  <a:pt x="158280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8280" y="2246376"/>
            <a:ext cx="7554468" cy="42504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84580" y="1279781"/>
            <a:ext cx="7038975" cy="77914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50" dirty="0">
                <a:solidFill>
                  <a:srgbClr val="34A4DA"/>
                </a:solidFill>
                <a:latin typeface="MS Gothic"/>
                <a:cs typeface="MS Gothic"/>
              </a:rPr>
              <a:t>▸</a:t>
            </a:r>
            <a:r>
              <a:rPr sz="1650" spc="330" dirty="0">
                <a:solidFill>
                  <a:srgbClr val="34A4DA"/>
                </a:solidFill>
                <a:latin typeface="MS Gothic"/>
                <a:cs typeface="MS Gothic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[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블로터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11th]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알아두면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쓸데있는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신기한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50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선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(2017. 09.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17.)</a:t>
            </a:r>
            <a:endParaRPr sz="1650">
              <a:latin typeface="맑은 고딕"/>
              <a:cs typeface="맑은 고딕"/>
            </a:endParaRPr>
          </a:p>
          <a:p>
            <a:pPr marL="196850">
              <a:lnSpc>
                <a:spcPct val="100000"/>
              </a:lnSpc>
              <a:spcBef>
                <a:spcPts val="990"/>
              </a:spcBef>
            </a:pP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  <a:hlinkClick r:id="rId8"/>
              </a:rPr>
              <a:t>http://www.bloter.net/archives/289626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372768"/>
            <a:ext cx="7106920" cy="4941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393065" algn="l"/>
                <a:tab pos="39370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바둑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기사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알파고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딥마인드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맑은 고딕"/>
              <a:cs typeface="맑은 고딕"/>
            </a:endParaRPr>
          </a:p>
          <a:p>
            <a:pPr marL="393700" indent="-381000">
              <a:lnSpc>
                <a:spcPct val="100000"/>
              </a:lnSpc>
              <a:buAutoNum type="arabicPeriod" startAt="2"/>
              <a:tabLst>
                <a:tab pos="393065" algn="l"/>
                <a:tab pos="39370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스피커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구글홈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홈팟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인보크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누구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기가지니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웨이브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카카오미니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맑은 고딕"/>
              <a:cs typeface="맑은 고딕"/>
            </a:endParaRPr>
          </a:p>
          <a:p>
            <a:pPr marL="393700" indent="-381000">
              <a:lnSpc>
                <a:spcPct val="100000"/>
              </a:lnSpc>
              <a:buAutoNum type="arabicPeriod" startAt="3"/>
              <a:tabLst>
                <a:tab pos="393065" algn="l"/>
                <a:tab pos="39370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자살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예방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상담사</a:t>
            </a:r>
            <a:endParaRPr sz="1650">
              <a:latin typeface="맑은 고딕"/>
              <a:cs typeface="맑은 고딕"/>
            </a:endParaRPr>
          </a:p>
          <a:p>
            <a:pPr marL="396240" marR="2141220">
              <a:lnSpc>
                <a:spcPts val="2670"/>
              </a:lnSpc>
              <a:spcBef>
                <a:spcPts val="204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문자메시지 기반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24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시간 위기 상담 서비스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크라이시스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텍스트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라인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(CTL)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고위험군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필터링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맑은 고딕"/>
              <a:cs typeface="맑은 고딕"/>
            </a:endParaRPr>
          </a:p>
          <a:p>
            <a:pPr marL="393700" indent="-381000">
              <a:lnSpc>
                <a:spcPct val="100000"/>
              </a:lnSpc>
              <a:buAutoNum type="arabicPeriod" startAt="4"/>
              <a:tabLst>
                <a:tab pos="393065" algn="l"/>
                <a:tab pos="39370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오이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분류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5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9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등급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자동분류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시스템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맑은 고딕"/>
              <a:cs typeface="맑은 고딕"/>
            </a:endParaRPr>
          </a:p>
          <a:p>
            <a:pPr marL="393700" indent="-381000">
              <a:lnSpc>
                <a:spcPct val="100000"/>
              </a:lnSpc>
              <a:buAutoNum type="arabicPeriod" startAt="5"/>
              <a:tabLst>
                <a:tab pos="393065" algn="l"/>
                <a:tab pos="39370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승무원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760"/>
              </a:spcBef>
            </a:pP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KLM(Koninklijke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Luchtvaart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Maatschappij)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네델란드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항공사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72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챗봇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서비스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일정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확인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체크인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발권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예약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변경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업무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수행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03403" y="1955292"/>
            <a:ext cx="2492752" cy="26334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1683" y="4660392"/>
            <a:ext cx="3214116" cy="192938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35533" y="2161032"/>
            <a:ext cx="5330486" cy="4151376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84580" y="1115948"/>
            <a:ext cx="223266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스피커</a:t>
            </a:r>
            <a:r>
              <a:rPr sz="2900" b="0" spc="-4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dirty="0">
                <a:solidFill>
                  <a:srgbClr val="34A4DA"/>
                </a:solidFill>
              </a:rPr>
              <a:t>,</a:t>
            </a:r>
            <a:r>
              <a:rPr sz="2900" spc="-55" dirty="0">
                <a:solidFill>
                  <a:srgbClr val="34A4DA"/>
                </a:solidFill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오이</a:t>
            </a:r>
            <a:endParaRPr sz="2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616862"/>
            <a:ext cx="6681470" cy="49295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90"/>
              </a:spcBef>
              <a:buAutoNum type="arabicPeriod" startAt="6"/>
              <a:tabLst>
                <a:tab pos="393065" algn="l"/>
                <a:tab pos="39370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아케이드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게이머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팩맨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최고점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266,330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점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마이크로소프트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말루바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999,999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점으로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만점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맑은 고딕"/>
              <a:cs typeface="맑은 고딕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AutoNum type="arabicPeriod" startAt="7"/>
              <a:tabLst>
                <a:tab pos="393065" algn="l"/>
                <a:tab pos="39370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흑백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사진을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컬러로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구글과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와세다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대학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공동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연구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흑백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사진을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컬러로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변환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맑은 고딕"/>
              <a:cs typeface="맑은 고딕"/>
            </a:endParaRPr>
          </a:p>
          <a:p>
            <a:pPr marL="393700" indent="-381000">
              <a:lnSpc>
                <a:spcPct val="100000"/>
              </a:lnSpc>
              <a:buAutoNum type="arabicPeriod" startAt="8"/>
              <a:tabLst>
                <a:tab pos="393065" algn="l"/>
                <a:tab pos="39370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쇼핑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도우미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아웃도어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브랜드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노스페이스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왓슨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활용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플루이드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리테일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개발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맑은 고딕"/>
              <a:cs typeface="맑은 고딕"/>
            </a:endParaRPr>
          </a:p>
          <a:p>
            <a:pPr marL="393700" indent="-381000">
              <a:lnSpc>
                <a:spcPct val="100000"/>
              </a:lnSpc>
              <a:buAutoNum type="arabicPeriod" startAt="9"/>
              <a:tabLst>
                <a:tab pos="393065" algn="l"/>
                <a:tab pos="39370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보험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상담사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760"/>
              </a:spcBef>
            </a:pP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AIA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생명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한국지점의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콜센터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서비스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72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고객과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계약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확인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및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확정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10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돌고래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언어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해석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스웨덴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스타트업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가비가이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AB’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2021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목표로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프로젝트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돌입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7280" y="2051304"/>
            <a:ext cx="8389620" cy="429920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84580" y="1319911"/>
            <a:ext cx="113665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15" dirty="0">
                <a:solidFill>
                  <a:srgbClr val="34A4DA"/>
                </a:solidFill>
                <a:latin typeface="맑은 고딕"/>
                <a:cs typeface="맑은 고딕"/>
              </a:rPr>
              <a:t>말루바</a:t>
            </a:r>
            <a:endParaRPr sz="2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0224" y="3642360"/>
            <a:ext cx="4248912" cy="23027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47359" y="1167384"/>
            <a:ext cx="4139184" cy="548335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28369" y="1403350"/>
            <a:ext cx="237617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흑백사진</a:t>
            </a:r>
            <a:r>
              <a:rPr sz="2900" b="0" spc="-10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변환</a:t>
            </a:r>
            <a:endParaRPr sz="2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706778"/>
            <a:ext cx="7485380" cy="490220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1210"/>
              </a:spcBef>
              <a:buAutoNum type="arabicPeriod" startAt="11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그림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도우미</a:t>
            </a:r>
            <a:endParaRPr sz="165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  <a:spcBef>
                <a:spcPts val="111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구글의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오토드로우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펜으로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그린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그림을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멋진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그림으로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변환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12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포르노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비평가</a:t>
            </a:r>
            <a:endParaRPr sz="165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  <a:spcBef>
                <a:spcPts val="1115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얼빠진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해커톤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등장한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프로젝트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포르노를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학습하고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해석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13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멸종위기동물</a:t>
            </a:r>
            <a:r>
              <a:rPr sz="1650" spc="-9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보호</a:t>
            </a:r>
            <a:endParaRPr sz="165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  <a:spcBef>
                <a:spcPts val="111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바다소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탐지기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드론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항공촬영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텐서플로우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자동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판별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(80%)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14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변호사</a:t>
            </a:r>
            <a:endParaRPr sz="165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  <a:spcBef>
                <a:spcPts val="1115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베이커앤호스테틀러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법무번인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파산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분야에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왓슨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기반의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배치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15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법률상담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서비스</a:t>
            </a:r>
            <a:endParaRPr sz="165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  <a:spcBef>
                <a:spcPts val="1110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19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조슈아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브라우더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주차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딱지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취소에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필요한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채팅봇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두낫페이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개발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5895"/>
            <a:ext cx="158281" cy="649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1952" y="475234"/>
            <a:ext cx="2411603" cy="3050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175" y="4401258"/>
            <a:ext cx="3834384" cy="27051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1475" y="2868168"/>
            <a:ext cx="4101084" cy="13075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35786" y="1061364"/>
            <a:ext cx="7047865" cy="1802764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1095"/>
              </a:spcBef>
              <a:buClr>
                <a:srgbClr val="C00000"/>
              </a:buClr>
              <a:buFont typeface="MS Gothic"/>
              <a:buChar char="❑"/>
              <a:tabLst>
                <a:tab pos="367665" algn="l"/>
                <a:tab pos="368300" algn="l"/>
              </a:tabLst>
            </a:pPr>
            <a:r>
              <a:rPr sz="1600" b="1" spc="-40" dirty="0">
                <a:latin typeface="맑은 고딕"/>
                <a:cs typeface="맑은 고딕"/>
              </a:rPr>
              <a:t>맨해튼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프로젝트</a:t>
            </a:r>
            <a:r>
              <a:rPr sz="1600" b="1" spc="50" dirty="0">
                <a:latin typeface="맑은 고딕"/>
                <a:cs typeface="맑은 고딕"/>
              </a:rPr>
              <a:t> </a:t>
            </a:r>
            <a:r>
              <a:rPr sz="1600" b="1" spc="-5" dirty="0">
                <a:latin typeface="맑은 고딕"/>
                <a:cs typeface="맑은 고딕"/>
              </a:rPr>
              <a:t>(Manhattan</a:t>
            </a:r>
            <a:r>
              <a:rPr sz="1600" b="1" spc="25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Project)</a:t>
            </a:r>
            <a:endParaRPr sz="1600">
              <a:latin typeface="맑은 고딕"/>
              <a:cs typeface="맑은 고딕"/>
            </a:endParaRPr>
          </a:p>
          <a:p>
            <a:pPr marL="523240" lvl="1" indent="-156210">
              <a:lnSpc>
                <a:spcPct val="100000"/>
              </a:lnSpc>
              <a:spcBef>
                <a:spcPts val="994"/>
              </a:spcBef>
              <a:buChar char="-"/>
              <a:tabLst>
                <a:tab pos="523875" algn="l"/>
              </a:tabLst>
            </a:pPr>
            <a:r>
              <a:rPr sz="1600" spc="-35" dirty="0">
                <a:latin typeface="맑은 고딕"/>
                <a:cs typeface="맑은 고딕"/>
              </a:rPr>
              <a:t>히틀러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나치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정권에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앞서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원자폭탄을</a:t>
            </a:r>
            <a:r>
              <a:rPr sz="1600" spc="2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만들기</a:t>
            </a:r>
            <a:r>
              <a:rPr sz="1600" spc="50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위한</a:t>
            </a:r>
            <a:r>
              <a:rPr sz="1600" spc="3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미국의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비밀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프로젝트</a:t>
            </a:r>
            <a:endParaRPr sz="1600">
              <a:latin typeface="맑은 고딕"/>
              <a:cs typeface="맑은 고딕"/>
            </a:endParaRPr>
          </a:p>
          <a:p>
            <a:pPr marL="523240" lvl="1" indent="-156210">
              <a:lnSpc>
                <a:spcPct val="100000"/>
              </a:lnSpc>
              <a:spcBef>
                <a:spcPts val="805"/>
              </a:spcBef>
              <a:buChar char="-"/>
              <a:tabLst>
                <a:tab pos="523875" algn="l"/>
              </a:tabLst>
            </a:pPr>
            <a:r>
              <a:rPr sz="1600" spc="-25" dirty="0">
                <a:latin typeface="맑은 고딕"/>
                <a:cs typeface="맑은 고딕"/>
              </a:rPr>
              <a:t>미국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내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최고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과학자들이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25" dirty="0">
                <a:latin typeface="맑은 고딕"/>
                <a:cs typeface="맑은 고딕"/>
              </a:rPr>
              <a:t>모두</a:t>
            </a:r>
            <a:r>
              <a:rPr sz="1600" spc="35" dirty="0">
                <a:latin typeface="맑은 고딕"/>
                <a:cs typeface="맑은 고딕"/>
              </a:rPr>
              <a:t> </a:t>
            </a:r>
            <a:r>
              <a:rPr sz="1600" spc="-40" dirty="0">
                <a:latin typeface="맑은 고딕"/>
                <a:cs typeface="맑은 고딕"/>
              </a:rPr>
              <a:t>참여하여,</a:t>
            </a:r>
            <a:r>
              <a:rPr sz="160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원자폭탄을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만드는</a:t>
            </a:r>
            <a:r>
              <a:rPr sz="1600" spc="45" dirty="0">
                <a:latin typeface="맑은 고딕"/>
                <a:cs typeface="맑은 고딕"/>
              </a:rPr>
              <a:t> </a:t>
            </a:r>
            <a:r>
              <a:rPr sz="1600" spc="-35" dirty="0">
                <a:latin typeface="맑은 고딕"/>
                <a:cs typeface="맑은 고딕"/>
              </a:rPr>
              <a:t>연구에</a:t>
            </a:r>
            <a:r>
              <a:rPr sz="1600" spc="40" dirty="0">
                <a:latin typeface="맑은 고딕"/>
                <a:cs typeface="맑은 고딕"/>
              </a:rPr>
              <a:t> </a:t>
            </a:r>
            <a:r>
              <a:rPr sz="1600" spc="-45" dirty="0">
                <a:latin typeface="맑은 고딕"/>
                <a:cs typeface="맑은 고딕"/>
              </a:rPr>
              <a:t>참여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900">
              <a:latin typeface="맑은 고딕"/>
              <a:cs typeface="맑은 고딕"/>
            </a:endParaRPr>
          </a:p>
          <a:p>
            <a:pPr marL="1094740">
              <a:lnSpc>
                <a:spcPct val="100000"/>
              </a:lnSpc>
            </a:pPr>
            <a:r>
              <a:rPr sz="1600" b="1" spc="-25" dirty="0">
                <a:latin typeface="맑은 고딕"/>
                <a:cs typeface="맑은 고딕"/>
              </a:rPr>
              <a:t>&lt;최초의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원자폭탄</a:t>
            </a:r>
            <a:r>
              <a:rPr sz="1600" b="1" spc="25" dirty="0">
                <a:latin typeface="맑은 고딕"/>
                <a:cs typeface="맑은 고딕"/>
              </a:rPr>
              <a:t> </a:t>
            </a:r>
            <a:r>
              <a:rPr sz="1600" b="1" spc="-15" dirty="0">
                <a:latin typeface="맑은 고딕"/>
                <a:cs typeface="맑은 고딕"/>
              </a:rPr>
              <a:t>구성&gt;</a:t>
            </a:r>
            <a:endParaRPr sz="1600">
              <a:latin typeface="맑은 고딕"/>
              <a:cs typeface="맑은 고딕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88508" y="3192780"/>
            <a:ext cx="685800" cy="951230"/>
            <a:chOff x="5588508" y="3192780"/>
            <a:chExt cx="685800" cy="95123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8508" y="3192780"/>
              <a:ext cx="685800" cy="95073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14416" y="3211068"/>
              <a:ext cx="635635" cy="905510"/>
            </a:xfrm>
            <a:custGeom>
              <a:avLst/>
              <a:gdLst/>
              <a:ahLst/>
              <a:cxnLst/>
              <a:rect l="l" t="t" r="r" b="b"/>
              <a:pathLst>
                <a:path w="635635" h="905510">
                  <a:moveTo>
                    <a:pt x="228726" y="0"/>
                  </a:moveTo>
                  <a:lnTo>
                    <a:pt x="228726" y="239013"/>
                  </a:lnTo>
                  <a:lnTo>
                    <a:pt x="0" y="239013"/>
                  </a:lnTo>
                  <a:lnTo>
                    <a:pt x="0" y="666242"/>
                  </a:lnTo>
                  <a:lnTo>
                    <a:pt x="228726" y="666242"/>
                  </a:lnTo>
                  <a:lnTo>
                    <a:pt x="228726" y="905129"/>
                  </a:lnTo>
                  <a:lnTo>
                    <a:pt x="635508" y="452627"/>
                  </a:lnTo>
                  <a:lnTo>
                    <a:pt x="2287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83273" y="3337001"/>
            <a:ext cx="946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맑은 고딕"/>
                <a:cs typeface="맑은 고딕"/>
              </a:rPr>
              <a:t>•</a:t>
            </a:r>
            <a:endParaRPr sz="13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21169" y="3308350"/>
            <a:ext cx="1957705" cy="764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5" dirty="0">
                <a:latin typeface="맑은 고딕"/>
                <a:cs typeface="맑은 고딕"/>
              </a:rPr>
              <a:t>연구비</a:t>
            </a:r>
            <a:r>
              <a:rPr sz="1600" b="1" spc="30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20억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달러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35" dirty="0">
                <a:latin typeface="맑은 고딕"/>
                <a:cs typeface="맑은 고딕"/>
              </a:rPr>
              <a:t>고용인원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25" dirty="0">
                <a:latin typeface="맑은 고딕"/>
                <a:cs typeface="맑은 고딕"/>
              </a:rPr>
              <a:t>최대</a:t>
            </a:r>
            <a:r>
              <a:rPr sz="1600" b="1" spc="5" dirty="0">
                <a:latin typeface="맑은 고딕"/>
                <a:cs typeface="맑은 고딕"/>
              </a:rPr>
              <a:t> </a:t>
            </a:r>
            <a:r>
              <a:rPr sz="1600" b="1" spc="-140" dirty="0">
                <a:latin typeface="맑은 고딕"/>
                <a:cs typeface="맑은 고딕"/>
              </a:rPr>
              <a:t>13만명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83273" y="3826510"/>
            <a:ext cx="946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맑은 고딕"/>
                <a:cs typeface="맑은 고딕"/>
              </a:rPr>
              <a:t>•</a:t>
            </a:r>
            <a:endParaRPr sz="1300">
              <a:latin typeface="맑은 고딕"/>
              <a:cs typeface="맑은 고딕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53888" y="4369308"/>
            <a:ext cx="949325" cy="685800"/>
            <a:chOff x="7153888" y="4369308"/>
            <a:chExt cx="949325" cy="68580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3888" y="4369308"/>
              <a:ext cx="949219" cy="6858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71944" y="4381449"/>
              <a:ext cx="906780" cy="635635"/>
            </a:xfrm>
            <a:custGeom>
              <a:avLst/>
              <a:gdLst/>
              <a:ahLst/>
              <a:cxnLst/>
              <a:rect l="l" t="t" r="r" b="b"/>
              <a:pathLst>
                <a:path w="906779" h="635635">
                  <a:moveTo>
                    <a:pt x="906653" y="228777"/>
                  </a:moveTo>
                  <a:lnTo>
                    <a:pt x="667321" y="228777"/>
                  </a:lnTo>
                  <a:lnTo>
                    <a:pt x="667321" y="0"/>
                  </a:lnTo>
                  <a:lnTo>
                    <a:pt x="239395" y="0"/>
                  </a:lnTo>
                  <a:lnTo>
                    <a:pt x="239395" y="228777"/>
                  </a:lnTo>
                  <a:lnTo>
                    <a:pt x="0" y="228777"/>
                  </a:lnTo>
                  <a:lnTo>
                    <a:pt x="453390" y="635558"/>
                  </a:lnTo>
                  <a:lnTo>
                    <a:pt x="906653" y="228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87846" y="5182361"/>
            <a:ext cx="2733040" cy="556260"/>
          </a:xfrm>
          <a:prstGeom prst="rect">
            <a:avLst/>
          </a:prstGeom>
          <a:ln w="41883">
            <a:solidFill>
              <a:srgbClr val="C7240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1889"/>
              </a:lnSpc>
            </a:pPr>
            <a:r>
              <a:rPr sz="1600" b="1" spc="-30" dirty="0">
                <a:latin typeface="맑은 고딕"/>
                <a:cs typeface="맑은 고딕"/>
              </a:rPr>
              <a:t>태평양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25" dirty="0">
                <a:latin typeface="맑은 고딕"/>
                <a:cs typeface="맑은 고딕"/>
              </a:rPr>
              <a:t>전쟁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승리</a:t>
            </a:r>
            <a:endParaRPr sz="16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1600" b="1" spc="-25" dirty="0">
                <a:latin typeface="맑은 고딕"/>
                <a:cs typeface="맑은 고딕"/>
              </a:rPr>
              <a:t>냉전</a:t>
            </a:r>
            <a:r>
              <a:rPr sz="1600" b="1" spc="25" dirty="0">
                <a:latin typeface="맑은 고딕"/>
                <a:cs typeface="맑은 고딕"/>
              </a:rPr>
              <a:t> </a:t>
            </a:r>
            <a:r>
              <a:rPr sz="1600" b="1" spc="-35" dirty="0">
                <a:latin typeface="맑은 고딕"/>
                <a:cs typeface="맑은 고딕"/>
              </a:rPr>
              <a:t>체제에서</a:t>
            </a:r>
            <a:r>
              <a:rPr sz="1600" b="1" spc="40" dirty="0">
                <a:latin typeface="맑은 고딕"/>
                <a:cs typeface="맑은 고딕"/>
              </a:rPr>
              <a:t> </a:t>
            </a:r>
            <a:r>
              <a:rPr sz="1600" b="1" spc="-35" dirty="0">
                <a:latin typeface="맑은 고딕"/>
                <a:cs typeface="맑은 고딕"/>
              </a:rPr>
              <a:t>미국의</a:t>
            </a:r>
            <a:r>
              <a:rPr sz="1600" b="1" spc="45" dirty="0">
                <a:latin typeface="맑은 고딕"/>
                <a:cs typeface="맑은 고딕"/>
              </a:rPr>
              <a:t> </a:t>
            </a:r>
            <a:r>
              <a:rPr sz="1600" b="1" spc="-45" dirty="0">
                <a:latin typeface="맑은 고딕"/>
                <a:cs typeface="맑은 고딕"/>
              </a:rPr>
              <a:t>우위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5567" y="1370076"/>
            <a:ext cx="8371332" cy="542848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485646" y="1747266"/>
            <a:ext cx="1927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FFFFFF"/>
                </a:solidFill>
                <a:latin typeface="맑은 고딕"/>
                <a:cs typeface="맑은 고딕"/>
              </a:rPr>
              <a:t>바다소</a:t>
            </a:r>
            <a:r>
              <a:rPr sz="2800" b="0" spc="-8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맑은 고딕"/>
                <a:cs typeface="맑은 고딕"/>
              </a:rPr>
              <a:t>탐지</a:t>
            </a:r>
            <a:endParaRPr sz="2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7346239"/>
            <a:ext cx="158281" cy="656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504669"/>
            <a:ext cx="8143240" cy="481266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925"/>
              </a:spcBef>
              <a:buAutoNum type="arabicPeriod" startAt="16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기자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835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2012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개발된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20" dirty="0">
                <a:solidFill>
                  <a:srgbClr val="838686"/>
                </a:solidFill>
                <a:latin typeface="맑은 고딕"/>
                <a:cs typeface="맑은 고딕"/>
              </a:rPr>
              <a:t>LA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타임스의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퀘이크봇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지진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탐지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자동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기사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작성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3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17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고문서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번역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90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시스트란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인터네셔널과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미래창조과학부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고전문헌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자동번역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시스템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구축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7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첫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번째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프로젝트로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국보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303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승정원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일기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선택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완역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45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소요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18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반려동물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장난감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835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반려동물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케어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플랫폼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고미랩스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놀이패턴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견종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나이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성별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분석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19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사물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감별사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83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렌즈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사물을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보여주면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이해하고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전달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어시스턴트와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포토에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도입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3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20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대선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뉴스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큐레이터</a:t>
            </a:r>
            <a:endParaRPr sz="165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830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19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대통령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선거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메인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화면과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뉴스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섹션에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루빅스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적용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3480" y="2391156"/>
            <a:ext cx="3445764" cy="39334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81728" y="2386584"/>
            <a:ext cx="4690872" cy="393344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84580" y="1454353"/>
            <a:ext cx="2604135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고미</a:t>
            </a:r>
            <a:r>
              <a:rPr sz="2900" b="0" spc="-4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dirty="0">
                <a:solidFill>
                  <a:srgbClr val="34A4DA"/>
                </a:solidFill>
              </a:rPr>
              <a:t>,</a:t>
            </a:r>
            <a:r>
              <a:rPr sz="2900" spc="-40" dirty="0">
                <a:solidFill>
                  <a:srgbClr val="34A4DA"/>
                </a:solidFill>
              </a:rPr>
              <a:t> </a:t>
            </a:r>
            <a:r>
              <a:rPr sz="2900" b="0" spc="10" dirty="0">
                <a:solidFill>
                  <a:srgbClr val="34A4DA"/>
                </a:solidFill>
                <a:latin typeface="맑은 고딕"/>
                <a:cs typeface="맑은 고딕"/>
              </a:rPr>
              <a:t>구글렌즈</a:t>
            </a:r>
            <a:endParaRPr sz="2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74224" y="7345895"/>
            <a:ext cx="207645" cy="66040"/>
          </a:xfrm>
          <a:custGeom>
            <a:avLst/>
            <a:gdLst/>
            <a:ahLst/>
            <a:cxnLst/>
            <a:rect l="l" t="t" r="r" b="b"/>
            <a:pathLst>
              <a:path w="207645" h="66040">
                <a:moveTo>
                  <a:pt x="24168" y="36868"/>
                </a:moveTo>
                <a:lnTo>
                  <a:pt x="0" y="36868"/>
                </a:lnTo>
                <a:lnTo>
                  <a:pt x="0" y="42341"/>
                </a:lnTo>
                <a:lnTo>
                  <a:pt x="24168" y="42341"/>
                </a:lnTo>
                <a:lnTo>
                  <a:pt x="24168" y="36868"/>
                </a:lnTo>
                <a:close/>
              </a:path>
              <a:path w="207645" h="66040">
                <a:moveTo>
                  <a:pt x="61087" y="0"/>
                </a:moveTo>
                <a:lnTo>
                  <a:pt x="58293" y="0"/>
                </a:lnTo>
                <a:lnTo>
                  <a:pt x="56134" y="1892"/>
                </a:lnTo>
                <a:lnTo>
                  <a:pt x="53340" y="3848"/>
                </a:lnTo>
                <a:lnTo>
                  <a:pt x="49657" y="5867"/>
                </a:lnTo>
                <a:lnTo>
                  <a:pt x="46101" y="7899"/>
                </a:lnTo>
                <a:lnTo>
                  <a:pt x="42672" y="9347"/>
                </a:lnTo>
                <a:lnTo>
                  <a:pt x="39497" y="10223"/>
                </a:lnTo>
                <a:lnTo>
                  <a:pt x="39497" y="17564"/>
                </a:lnTo>
                <a:lnTo>
                  <a:pt x="54229" y="10058"/>
                </a:lnTo>
                <a:lnTo>
                  <a:pt x="54229" y="64909"/>
                </a:lnTo>
                <a:lnTo>
                  <a:pt x="61087" y="64909"/>
                </a:lnTo>
                <a:lnTo>
                  <a:pt x="61087" y="10058"/>
                </a:lnTo>
                <a:lnTo>
                  <a:pt x="61087" y="0"/>
                </a:lnTo>
                <a:close/>
              </a:path>
              <a:path w="207645" h="66040">
                <a:moveTo>
                  <a:pt x="123952" y="32880"/>
                </a:moveTo>
                <a:lnTo>
                  <a:pt x="122707" y="18656"/>
                </a:lnTo>
                <a:lnTo>
                  <a:pt x="118999" y="8483"/>
                </a:lnTo>
                <a:lnTo>
                  <a:pt x="116903" y="6426"/>
                </a:lnTo>
                <a:lnTo>
                  <a:pt x="116903" y="32880"/>
                </a:lnTo>
                <a:lnTo>
                  <a:pt x="116903" y="34442"/>
                </a:lnTo>
                <a:lnTo>
                  <a:pt x="116103" y="45288"/>
                </a:lnTo>
                <a:lnTo>
                  <a:pt x="113550" y="53555"/>
                </a:lnTo>
                <a:lnTo>
                  <a:pt x="109296" y="58508"/>
                </a:lnTo>
                <a:lnTo>
                  <a:pt x="103378" y="60159"/>
                </a:lnTo>
                <a:lnTo>
                  <a:pt x="97447" y="58534"/>
                </a:lnTo>
                <a:lnTo>
                  <a:pt x="93192" y="53644"/>
                </a:lnTo>
                <a:lnTo>
                  <a:pt x="90639" y="45504"/>
                </a:lnTo>
                <a:lnTo>
                  <a:pt x="89814" y="34442"/>
                </a:lnTo>
                <a:lnTo>
                  <a:pt x="89865" y="32880"/>
                </a:lnTo>
                <a:lnTo>
                  <a:pt x="90665" y="21907"/>
                </a:lnTo>
                <a:lnTo>
                  <a:pt x="93294" y="13182"/>
                </a:lnTo>
                <a:lnTo>
                  <a:pt x="97663" y="7962"/>
                </a:lnTo>
                <a:lnTo>
                  <a:pt x="103759" y="6210"/>
                </a:lnTo>
                <a:lnTo>
                  <a:pt x="109512" y="7937"/>
                </a:lnTo>
                <a:lnTo>
                  <a:pt x="113639" y="13093"/>
                </a:lnTo>
                <a:lnTo>
                  <a:pt x="116128" y="21678"/>
                </a:lnTo>
                <a:lnTo>
                  <a:pt x="116903" y="32880"/>
                </a:lnTo>
                <a:lnTo>
                  <a:pt x="116903" y="6426"/>
                </a:lnTo>
                <a:lnTo>
                  <a:pt x="116687" y="6210"/>
                </a:lnTo>
                <a:lnTo>
                  <a:pt x="112801" y="2387"/>
                </a:lnTo>
                <a:lnTo>
                  <a:pt x="104140" y="342"/>
                </a:lnTo>
                <a:lnTo>
                  <a:pt x="97282" y="342"/>
                </a:lnTo>
                <a:lnTo>
                  <a:pt x="82804" y="44450"/>
                </a:lnTo>
                <a:lnTo>
                  <a:pt x="84582" y="52209"/>
                </a:lnTo>
                <a:lnTo>
                  <a:pt x="87884" y="57721"/>
                </a:lnTo>
                <a:lnTo>
                  <a:pt x="91313" y="63233"/>
                </a:lnTo>
                <a:lnTo>
                  <a:pt x="96266" y="65989"/>
                </a:lnTo>
                <a:lnTo>
                  <a:pt x="109474" y="65989"/>
                </a:lnTo>
                <a:lnTo>
                  <a:pt x="114808" y="63144"/>
                </a:lnTo>
                <a:lnTo>
                  <a:pt x="116674" y="60159"/>
                </a:lnTo>
                <a:lnTo>
                  <a:pt x="118364" y="57467"/>
                </a:lnTo>
                <a:lnTo>
                  <a:pt x="122047" y="51777"/>
                </a:lnTo>
                <a:lnTo>
                  <a:pt x="123952" y="43586"/>
                </a:lnTo>
                <a:lnTo>
                  <a:pt x="123952" y="32880"/>
                </a:lnTo>
                <a:close/>
              </a:path>
              <a:path w="207645" h="66040">
                <a:moveTo>
                  <a:pt x="158623" y="0"/>
                </a:moveTo>
                <a:lnTo>
                  <a:pt x="155829" y="0"/>
                </a:lnTo>
                <a:lnTo>
                  <a:pt x="153670" y="1892"/>
                </a:lnTo>
                <a:lnTo>
                  <a:pt x="150876" y="3848"/>
                </a:lnTo>
                <a:lnTo>
                  <a:pt x="147193" y="5867"/>
                </a:lnTo>
                <a:lnTo>
                  <a:pt x="143637" y="7899"/>
                </a:lnTo>
                <a:lnTo>
                  <a:pt x="140208" y="9347"/>
                </a:lnTo>
                <a:lnTo>
                  <a:pt x="137033" y="10223"/>
                </a:lnTo>
                <a:lnTo>
                  <a:pt x="137033" y="17564"/>
                </a:lnTo>
                <a:lnTo>
                  <a:pt x="151765" y="10058"/>
                </a:lnTo>
                <a:lnTo>
                  <a:pt x="151765" y="64909"/>
                </a:lnTo>
                <a:lnTo>
                  <a:pt x="158623" y="64909"/>
                </a:lnTo>
                <a:lnTo>
                  <a:pt x="158623" y="10058"/>
                </a:lnTo>
                <a:lnTo>
                  <a:pt x="158623" y="0"/>
                </a:lnTo>
                <a:close/>
              </a:path>
              <a:path w="207645" h="66040">
                <a:moveTo>
                  <a:pt x="207048" y="36868"/>
                </a:moveTo>
                <a:lnTo>
                  <a:pt x="182880" y="36868"/>
                </a:lnTo>
                <a:lnTo>
                  <a:pt x="182880" y="42341"/>
                </a:lnTo>
                <a:lnTo>
                  <a:pt x="207048" y="42341"/>
                </a:lnTo>
                <a:lnTo>
                  <a:pt x="207048" y="368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672079"/>
            <a:ext cx="7531734" cy="493839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1005"/>
              </a:spcBef>
              <a:buAutoNum type="arabicPeriod" startAt="21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난민</a:t>
            </a:r>
            <a:r>
              <a:rPr sz="1650" spc="-6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심리치료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스타트업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‘X2AI’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정신적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고통을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겪는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난민을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위한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챗봇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카림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개발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맑은 고딕"/>
              <a:cs typeface="맑은 고딕"/>
            </a:endParaRPr>
          </a:p>
          <a:p>
            <a:pPr marL="291465" indent="-279400">
              <a:lnSpc>
                <a:spcPct val="100000"/>
              </a:lnSpc>
              <a:buAutoNum type="arabicPeriod" startAt="22"/>
              <a:tabLst>
                <a:tab pos="292100" algn="l"/>
              </a:tabLst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CCTV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국내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스타트업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마인드셋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마인드아이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’.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하드웨어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없이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상황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물체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식별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23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영화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예고편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제작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69"/>
              </a:spcBef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예고편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왓슨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100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여편의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공포영화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2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제작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기간을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개월에서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24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시간으로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단축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24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경주용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차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무인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경주용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차량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로보카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드라이버가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탑승하지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않는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로보레이스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출전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25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시각장애인의</a:t>
            </a:r>
            <a:r>
              <a:rPr sz="1650" spc="-9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눈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마이크로소프트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씨잉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AI’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시각장애인에게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주변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환경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설명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280" y="1775460"/>
            <a:ext cx="3375660" cy="49819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3335" y="1775460"/>
            <a:ext cx="4733544" cy="22235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93335" y="4094988"/>
            <a:ext cx="4733544" cy="265328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4580" y="1196721"/>
            <a:ext cx="437832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모건</a:t>
            </a:r>
            <a:r>
              <a:rPr sz="2900" b="0" spc="-1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dirty="0">
                <a:solidFill>
                  <a:srgbClr val="34A4DA"/>
                </a:solidFill>
              </a:rPr>
              <a:t>,</a:t>
            </a:r>
            <a:r>
              <a:rPr sz="2900" spc="-5" dirty="0">
                <a:solidFill>
                  <a:srgbClr val="34A4DA"/>
                </a:solidFill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로보카</a:t>
            </a:r>
            <a:r>
              <a:rPr sz="2900" b="0" spc="-2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dirty="0">
                <a:solidFill>
                  <a:srgbClr val="34A4DA"/>
                </a:solidFill>
              </a:rPr>
              <a:t>,</a:t>
            </a:r>
            <a:r>
              <a:rPr sz="2900" spc="-5" dirty="0">
                <a:solidFill>
                  <a:srgbClr val="34A4DA"/>
                </a:solidFill>
              </a:rPr>
              <a:t> </a:t>
            </a:r>
            <a:r>
              <a:rPr sz="2900" spc="5" dirty="0">
                <a:solidFill>
                  <a:srgbClr val="34A4DA"/>
                </a:solidFill>
              </a:rPr>
              <a:t>SEEING</a:t>
            </a:r>
            <a:r>
              <a:rPr sz="2900" spc="-35" dirty="0">
                <a:solidFill>
                  <a:srgbClr val="34A4DA"/>
                </a:solidFill>
              </a:rPr>
              <a:t> </a:t>
            </a:r>
            <a:r>
              <a:rPr sz="2900" spc="5" dirty="0">
                <a:solidFill>
                  <a:srgbClr val="34A4DA"/>
                </a:solidFill>
              </a:rPr>
              <a:t>AI</a:t>
            </a:r>
            <a:endParaRPr sz="2900">
              <a:latin typeface="맑은 고딕"/>
              <a:cs typeface="맑은 고딕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549767"/>
            <a:ext cx="7974965" cy="455993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994"/>
              </a:spcBef>
              <a:buAutoNum type="arabicPeriod" startAt="26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명품가방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판별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스타트업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엔트루피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3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만여종의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핸드백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지갑을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98%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정확도로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판별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27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이유식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재료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선정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일본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식료품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업체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큐피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400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이상의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5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톤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식재료에서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재료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판별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28"/>
              <a:tabLst>
                <a:tab pos="363220" algn="l"/>
              </a:tabLst>
            </a:pP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자연재해</a:t>
            </a:r>
            <a:r>
              <a:rPr sz="1650" spc="-7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오재호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부경대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교수팀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기상변화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알파멧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한국지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지형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활용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29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매장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레이아웃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개선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인컨텍스트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솔루션스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인공지능과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VR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을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조합해서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매장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레이아웃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구성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30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워터마크</a:t>
            </a:r>
            <a:r>
              <a:rPr sz="1650" spc="-8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제거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81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구글에서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워터마크를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제거하는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논문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공개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5460" y="1828800"/>
            <a:ext cx="7142988" cy="45720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82751" y="1314069"/>
            <a:ext cx="237617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워터마크</a:t>
            </a:r>
            <a:r>
              <a:rPr sz="2900" b="0" spc="-105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제거</a:t>
            </a:r>
            <a:endParaRPr sz="2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782304"/>
            <a:ext cx="8082280" cy="457136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994"/>
              </a:spcBef>
              <a:buAutoNum type="arabicPeriod" startAt="31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음란물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필터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네이버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음란물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필터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기술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네이버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X-eye’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모든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이미지에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적용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(98.1%)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32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꽃가루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알레르기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위험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지수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관리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기상청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꽃가루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농도위험지수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AI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적용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15.9%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에서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69.4%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개선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33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항만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관리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일본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국토교통성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공장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출하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/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항만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혼잡도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선박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도착시간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처리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34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상어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감지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무인항공기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업체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리틀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리퍼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인공지능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드론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사용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 20%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에서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90%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로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향상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AutoNum type="arabicPeriod" startAt="35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폐기물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분류</a:t>
            </a:r>
            <a:endParaRPr sz="1650">
              <a:latin typeface="맑은 고딕"/>
              <a:cs typeface="맑은 고딕"/>
            </a:endParaRPr>
          </a:p>
          <a:p>
            <a:pPr marL="422909">
              <a:lnSpc>
                <a:spcPct val="100000"/>
              </a:lnSpc>
              <a:spcBef>
                <a:spcPts val="90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행정안전부</a:t>
            </a:r>
            <a:r>
              <a:rPr sz="1650" spc="-6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AI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객체인식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기반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대형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폐기물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처리시스템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구축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사업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추진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은평구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5860" y="2031492"/>
            <a:ext cx="8269224" cy="450951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52855" y="1364361"/>
            <a:ext cx="163703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상어</a:t>
            </a:r>
            <a:r>
              <a:rPr sz="2900" b="0" spc="-90" dirty="0">
                <a:solidFill>
                  <a:srgbClr val="34A4DA"/>
                </a:solidFill>
                <a:latin typeface="맑은 고딕"/>
                <a:cs typeface="맑은 고딕"/>
              </a:rPr>
              <a:t> </a:t>
            </a:r>
            <a:r>
              <a:rPr sz="2900" b="0" spc="15" dirty="0">
                <a:solidFill>
                  <a:srgbClr val="34A4DA"/>
                </a:solidFill>
                <a:latin typeface="맑은 고딕"/>
                <a:cs typeface="맑은 고딕"/>
              </a:rPr>
              <a:t>감지</a:t>
            </a:r>
            <a:endParaRPr sz="2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4223" y="7345895"/>
            <a:ext cx="207049" cy="659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556" y="7328103"/>
            <a:ext cx="188899" cy="9617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7430" y="7328103"/>
            <a:ext cx="379730" cy="96520"/>
          </a:xfrm>
          <a:custGeom>
            <a:avLst/>
            <a:gdLst/>
            <a:ahLst/>
            <a:cxnLst/>
            <a:rect l="l" t="t" r="r" b="b"/>
            <a:pathLst>
              <a:path w="379730" h="96520">
                <a:moveTo>
                  <a:pt x="344614" y="59232"/>
                </a:moveTo>
                <a:lnTo>
                  <a:pt x="324535" y="59232"/>
                </a:lnTo>
                <a:lnTo>
                  <a:pt x="316801" y="60832"/>
                </a:lnTo>
                <a:lnTo>
                  <a:pt x="305930" y="67246"/>
                </a:lnTo>
                <a:lnTo>
                  <a:pt x="303212" y="71589"/>
                </a:lnTo>
                <a:lnTo>
                  <a:pt x="303212" y="82600"/>
                </a:lnTo>
                <a:lnTo>
                  <a:pt x="305930" y="86956"/>
                </a:lnTo>
                <a:lnTo>
                  <a:pt x="316801" y="93370"/>
                </a:lnTo>
                <a:lnTo>
                  <a:pt x="324535" y="94983"/>
                </a:lnTo>
                <a:lnTo>
                  <a:pt x="344614" y="94983"/>
                </a:lnTo>
                <a:lnTo>
                  <a:pt x="352348" y="93370"/>
                </a:lnTo>
                <a:lnTo>
                  <a:pt x="360356" y="88645"/>
                </a:lnTo>
                <a:lnTo>
                  <a:pt x="326834" y="88645"/>
                </a:lnTo>
                <a:lnTo>
                  <a:pt x="320979" y="87604"/>
                </a:lnTo>
                <a:lnTo>
                  <a:pt x="313067" y="83413"/>
                </a:lnTo>
                <a:lnTo>
                  <a:pt x="311099" y="80606"/>
                </a:lnTo>
                <a:lnTo>
                  <a:pt x="311126" y="73520"/>
                </a:lnTo>
                <a:lnTo>
                  <a:pt x="313093" y="70751"/>
                </a:lnTo>
                <a:lnTo>
                  <a:pt x="321068" y="66598"/>
                </a:lnTo>
                <a:lnTo>
                  <a:pt x="326897" y="65557"/>
                </a:lnTo>
                <a:lnTo>
                  <a:pt x="360356" y="65557"/>
                </a:lnTo>
                <a:lnTo>
                  <a:pt x="352348" y="60832"/>
                </a:lnTo>
                <a:lnTo>
                  <a:pt x="344614" y="59232"/>
                </a:lnTo>
                <a:close/>
              </a:path>
              <a:path w="379730" h="96520">
                <a:moveTo>
                  <a:pt x="360356" y="65557"/>
                </a:moveTo>
                <a:lnTo>
                  <a:pt x="342252" y="65557"/>
                </a:lnTo>
                <a:lnTo>
                  <a:pt x="348094" y="66598"/>
                </a:lnTo>
                <a:lnTo>
                  <a:pt x="356069" y="70713"/>
                </a:lnTo>
                <a:lnTo>
                  <a:pt x="358063" y="73520"/>
                </a:lnTo>
                <a:lnTo>
                  <a:pt x="358063" y="80606"/>
                </a:lnTo>
                <a:lnTo>
                  <a:pt x="356069" y="83413"/>
                </a:lnTo>
                <a:lnTo>
                  <a:pt x="348132" y="87604"/>
                </a:lnTo>
                <a:lnTo>
                  <a:pt x="342290" y="88645"/>
                </a:lnTo>
                <a:lnTo>
                  <a:pt x="360356" y="88645"/>
                </a:lnTo>
                <a:lnTo>
                  <a:pt x="363219" y="86956"/>
                </a:lnTo>
                <a:lnTo>
                  <a:pt x="365937" y="82600"/>
                </a:lnTo>
                <a:lnTo>
                  <a:pt x="365937" y="71589"/>
                </a:lnTo>
                <a:lnTo>
                  <a:pt x="363219" y="67246"/>
                </a:lnTo>
                <a:lnTo>
                  <a:pt x="360356" y="65557"/>
                </a:lnTo>
                <a:close/>
              </a:path>
              <a:path w="379730" h="96520">
                <a:moveTo>
                  <a:pt x="146265" y="57581"/>
                </a:moveTo>
                <a:lnTo>
                  <a:pt x="126187" y="57581"/>
                </a:lnTo>
                <a:lnTo>
                  <a:pt x="118452" y="59283"/>
                </a:lnTo>
                <a:lnTo>
                  <a:pt x="107683" y="66103"/>
                </a:lnTo>
                <a:lnTo>
                  <a:pt x="104990" y="70599"/>
                </a:lnTo>
                <a:lnTo>
                  <a:pt x="104990" y="81737"/>
                </a:lnTo>
                <a:lnTo>
                  <a:pt x="107696" y="86194"/>
                </a:lnTo>
                <a:lnTo>
                  <a:pt x="118503" y="92938"/>
                </a:lnTo>
                <a:lnTo>
                  <a:pt x="126225" y="94627"/>
                </a:lnTo>
                <a:lnTo>
                  <a:pt x="146227" y="94627"/>
                </a:lnTo>
                <a:lnTo>
                  <a:pt x="153911" y="92938"/>
                </a:lnTo>
                <a:lnTo>
                  <a:pt x="161279" y="88341"/>
                </a:lnTo>
                <a:lnTo>
                  <a:pt x="128778" y="88341"/>
                </a:lnTo>
                <a:lnTo>
                  <a:pt x="123024" y="87236"/>
                </a:lnTo>
                <a:lnTo>
                  <a:pt x="114985" y="82816"/>
                </a:lnTo>
                <a:lnTo>
                  <a:pt x="112979" y="79870"/>
                </a:lnTo>
                <a:lnTo>
                  <a:pt x="112979" y="72491"/>
                </a:lnTo>
                <a:lnTo>
                  <a:pt x="114998" y="69532"/>
                </a:lnTo>
                <a:lnTo>
                  <a:pt x="123075" y="65036"/>
                </a:lnTo>
                <a:lnTo>
                  <a:pt x="128816" y="63919"/>
                </a:lnTo>
                <a:lnTo>
                  <a:pt x="161282" y="63919"/>
                </a:lnTo>
                <a:lnTo>
                  <a:pt x="153962" y="59283"/>
                </a:lnTo>
                <a:lnTo>
                  <a:pt x="146265" y="57581"/>
                </a:lnTo>
                <a:close/>
              </a:path>
              <a:path w="379730" h="96520">
                <a:moveTo>
                  <a:pt x="161282" y="63919"/>
                </a:moveTo>
                <a:lnTo>
                  <a:pt x="143675" y="63919"/>
                </a:lnTo>
                <a:lnTo>
                  <a:pt x="149402" y="65036"/>
                </a:lnTo>
                <a:lnTo>
                  <a:pt x="157518" y="69532"/>
                </a:lnTo>
                <a:lnTo>
                  <a:pt x="159537" y="72491"/>
                </a:lnTo>
                <a:lnTo>
                  <a:pt x="159537" y="79870"/>
                </a:lnTo>
                <a:lnTo>
                  <a:pt x="157530" y="82816"/>
                </a:lnTo>
                <a:lnTo>
                  <a:pt x="149491" y="87236"/>
                </a:lnTo>
                <a:lnTo>
                  <a:pt x="143738" y="88341"/>
                </a:lnTo>
                <a:lnTo>
                  <a:pt x="161279" y="88341"/>
                </a:lnTo>
                <a:lnTo>
                  <a:pt x="164719" y="86194"/>
                </a:lnTo>
                <a:lnTo>
                  <a:pt x="167424" y="81737"/>
                </a:lnTo>
                <a:lnTo>
                  <a:pt x="167424" y="70599"/>
                </a:lnTo>
                <a:lnTo>
                  <a:pt x="164731" y="66103"/>
                </a:lnTo>
                <a:lnTo>
                  <a:pt x="161282" y="63919"/>
                </a:lnTo>
                <a:close/>
              </a:path>
              <a:path w="379730" h="96520">
                <a:moveTo>
                  <a:pt x="19545" y="61277"/>
                </a:moveTo>
                <a:lnTo>
                  <a:pt x="12065" y="61277"/>
                </a:lnTo>
                <a:lnTo>
                  <a:pt x="12065" y="92481"/>
                </a:lnTo>
                <a:lnTo>
                  <a:pt x="75285" y="92481"/>
                </a:lnTo>
                <a:lnTo>
                  <a:pt x="75285" y="85750"/>
                </a:lnTo>
                <a:lnTo>
                  <a:pt x="19545" y="85750"/>
                </a:lnTo>
                <a:lnTo>
                  <a:pt x="19545" y="61277"/>
                </a:lnTo>
                <a:close/>
              </a:path>
              <a:path w="379730" h="96520">
                <a:moveTo>
                  <a:pt x="72745" y="0"/>
                </a:moveTo>
                <a:lnTo>
                  <a:pt x="65265" y="0"/>
                </a:lnTo>
                <a:lnTo>
                  <a:pt x="65265" y="70243"/>
                </a:lnTo>
                <a:lnTo>
                  <a:pt x="72745" y="70243"/>
                </a:lnTo>
                <a:lnTo>
                  <a:pt x="72745" y="0"/>
                </a:lnTo>
                <a:close/>
              </a:path>
              <a:path w="379730" h="96520">
                <a:moveTo>
                  <a:pt x="32448" y="3695"/>
                </a:moveTo>
                <a:lnTo>
                  <a:pt x="18021" y="3695"/>
                </a:lnTo>
                <a:lnTo>
                  <a:pt x="12014" y="5943"/>
                </a:lnTo>
                <a:lnTo>
                  <a:pt x="2400" y="14947"/>
                </a:lnTo>
                <a:lnTo>
                  <a:pt x="15" y="20789"/>
                </a:lnTo>
                <a:lnTo>
                  <a:pt x="0" y="35280"/>
                </a:lnTo>
                <a:lnTo>
                  <a:pt x="2412" y="41160"/>
                </a:lnTo>
                <a:lnTo>
                  <a:pt x="12052" y="50228"/>
                </a:lnTo>
                <a:lnTo>
                  <a:pt x="18046" y="52501"/>
                </a:lnTo>
                <a:lnTo>
                  <a:pt x="32410" y="52501"/>
                </a:lnTo>
                <a:lnTo>
                  <a:pt x="38392" y="50228"/>
                </a:lnTo>
                <a:lnTo>
                  <a:pt x="42992" y="45872"/>
                </a:lnTo>
                <a:lnTo>
                  <a:pt x="19951" y="45872"/>
                </a:lnTo>
                <a:lnTo>
                  <a:pt x="15671" y="44246"/>
                </a:lnTo>
                <a:lnTo>
                  <a:pt x="9118" y="37769"/>
                </a:lnTo>
                <a:lnTo>
                  <a:pt x="7480" y="33451"/>
                </a:lnTo>
                <a:lnTo>
                  <a:pt x="7480" y="22682"/>
                </a:lnTo>
                <a:lnTo>
                  <a:pt x="9131" y="18376"/>
                </a:lnTo>
                <a:lnTo>
                  <a:pt x="15709" y="11937"/>
                </a:lnTo>
                <a:lnTo>
                  <a:pt x="19977" y="10325"/>
                </a:lnTo>
                <a:lnTo>
                  <a:pt x="43104" y="10325"/>
                </a:lnTo>
                <a:lnTo>
                  <a:pt x="38430" y="5930"/>
                </a:lnTo>
                <a:lnTo>
                  <a:pt x="32448" y="3695"/>
                </a:lnTo>
                <a:close/>
              </a:path>
              <a:path w="379730" h="96520">
                <a:moveTo>
                  <a:pt x="43104" y="10325"/>
                </a:moveTo>
                <a:lnTo>
                  <a:pt x="30518" y="10325"/>
                </a:lnTo>
                <a:lnTo>
                  <a:pt x="34810" y="11937"/>
                </a:lnTo>
                <a:lnTo>
                  <a:pt x="41389" y="18376"/>
                </a:lnTo>
                <a:lnTo>
                  <a:pt x="43027" y="22682"/>
                </a:lnTo>
                <a:lnTo>
                  <a:pt x="43027" y="33451"/>
                </a:lnTo>
                <a:lnTo>
                  <a:pt x="41389" y="37769"/>
                </a:lnTo>
                <a:lnTo>
                  <a:pt x="34810" y="44246"/>
                </a:lnTo>
                <a:lnTo>
                  <a:pt x="30518" y="45872"/>
                </a:lnTo>
                <a:lnTo>
                  <a:pt x="42992" y="45872"/>
                </a:lnTo>
                <a:lnTo>
                  <a:pt x="47967" y="41160"/>
                </a:lnTo>
                <a:lnTo>
                  <a:pt x="50355" y="35280"/>
                </a:lnTo>
                <a:lnTo>
                  <a:pt x="50355" y="20789"/>
                </a:lnTo>
                <a:lnTo>
                  <a:pt x="47980" y="14909"/>
                </a:lnTo>
                <a:lnTo>
                  <a:pt x="43104" y="10325"/>
                </a:lnTo>
                <a:close/>
              </a:path>
              <a:path w="379730" h="96520">
                <a:moveTo>
                  <a:pt x="379196" y="43179"/>
                </a:moveTo>
                <a:lnTo>
                  <a:pt x="289953" y="43179"/>
                </a:lnTo>
                <a:lnTo>
                  <a:pt x="289953" y="49809"/>
                </a:lnTo>
                <a:lnTo>
                  <a:pt x="379196" y="49809"/>
                </a:lnTo>
                <a:lnTo>
                  <a:pt x="379196" y="43179"/>
                </a:lnTo>
                <a:close/>
              </a:path>
              <a:path w="379730" h="96520">
                <a:moveTo>
                  <a:pt x="181076" y="42176"/>
                </a:moveTo>
                <a:lnTo>
                  <a:pt x="91833" y="42176"/>
                </a:lnTo>
                <a:lnTo>
                  <a:pt x="91833" y="48806"/>
                </a:lnTo>
                <a:lnTo>
                  <a:pt x="181076" y="48806"/>
                </a:lnTo>
                <a:lnTo>
                  <a:pt x="181076" y="42176"/>
                </a:lnTo>
                <a:close/>
              </a:path>
              <a:path w="379730" h="96520">
                <a:moveTo>
                  <a:pt x="137058" y="22682"/>
                </a:moveTo>
                <a:lnTo>
                  <a:pt x="129730" y="22682"/>
                </a:lnTo>
                <a:lnTo>
                  <a:pt x="129730" y="42176"/>
                </a:lnTo>
                <a:lnTo>
                  <a:pt x="137058" y="42176"/>
                </a:lnTo>
                <a:lnTo>
                  <a:pt x="137058" y="22682"/>
                </a:lnTo>
                <a:close/>
              </a:path>
              <a:path w="379730" h="96520">
                <a:moveTo>
                  <a:pt x="168021" y="2946"/>
                </a:moveTo>
                <a:lnTo>
                  <a:pt x="107340" y="2946"/>
                </a:lnTo>
                <a:lnTo>
                  <a:pt x="107340" y="9626"/>
                </a:lnTo>
                <a:lnTo>
                  <a:pt x="160540" y="9626"/>
                </a:lnTo>
                <a:lnTo>
                  <a:pt x="160415" y="22682"/>
                </a:lnTo>
                <a:lnTo>
                  <a:pt x="160235" y="27584"/>
                </a:lnTo>
                <a:lnTo>
                  <a:pt x="159639" y="34594"/>
                </a:lnTo>
                <a:lnTo>
                  <a:pt x="166776" y="35153"/>
                </a:lnTo>
                <a:lnTo>
                  <a:pt x="167319" y="29005"/>
                </a:lnTo>
                <a:lnTo>
                  <a:pt x="167650" y="22682"/>
                </a:lnTo>
                <a:lnTo>
                  <a:pt x="167770" y="19265"/>
                </a:lnTo>
                <a:lnTo>
                  <a:pt x="167942" y="12902"/>
                </a:lnTo>
                <a:lnTo>
                  <a:pt x="168021" y="2946"/>
                </a:lnTo>
                <a:close/>
              </a:path>
              <a:path w="379730" h="96520">
                <a:moveTo>
                  <a:pt x="224802" y="15011"/>
                </a:moveTo>
                <a:lnTo>
                  <a:pt x="217322" y="15011"/>
                </a:lnTo>
                <a:lnTo>
                  <a:pt x="217322" y="23088"/>
                </a:lnTo>
                <a:lnTo>
                  <a:pt x="216889" y="29499"/>
                </a:lnTo>
                <a:lnTo>
                  <a:pt x="197468" y="64692"/>
                </a:lnTo>
                <a:lnTo>
                  <a:pt x="192036" y="68897"/>
                </a:lnTo>
                <a:lnTo>
                  <a:pt x="197624" y="74040"/>
                </a:lnTo>
                <a:lnTo>
                  <a:pt x="221107" y="41579"/>
                </a:lnTo>
                <a:lnTo>
                  <a:pt x="228696" y="41579"/>
                </a:lnTo>
                <a:lnTo>
                  <a:pt x="226556" y="35461"/>
                </a:lnTo>
                <a:lnTo>
                  <a:pt x="225241" y="29144"/>
                </a:lnTo>
                <a:lnTo>
                  <a:pt x="224823" y="23088"/>
                </a:lnTo>
                <a:lnTo>
                  <a:pt x="224802" y="15011"/>
                </a:lnTo>
                <a:close/>
              </a:path>
              <a:path w="379730" h="96520">
                <a:moveTo>
                  <a:pt x="228696" y="41579"/>
                </a:moveTo>
                <a:lnTo>
                  <a:pt x="221107" y="41579"/>
                </a:lnTo>
                <a:lnTo>
                  <a:pt x="222376" y="46202"/>
                </a:lnTo>
                <a:lnTo>
                  <a:pt x="225158" y="51396"/>
                </a:lnTo>
                <a:lnTo>
                  <a:pt x="233807" y="62966"/>
                </a:lnTo>
                <a:lnTo>
                  <a:pt x="238874" y="68135"/>
                </a:lnTo>
                <a:lnTo>
                  <a:pt x="244690" y="72694"/>
                </a:lnTo>
                <a:lnTo>
                  <a:pt x="249821" y="66954"/>
                </a:lnTo>
                <a:lnTo>
                  <a:pt x="244588" y="63301"/>
                </a:lnTo>
                <a:lnTo>
                  <a:pt x="239842" y="58918"/>
                </a:lnTo>
                <a:lnTo>
                  <a:pt x="235587" y="53806"/>
                </a:lnTo>
                <a:lnTo>
                  <a:pt x="231825" y="47967"/>
                </a:lnTo>
                <a:lnTo>
                  <a:pt x="228751" y="41736"/>
                </a:lnTo>
                <a:lnTo>
                  <a:pt x="228696" y="41579"/>
                </a:lnTo>
                <a:close/>
              </a:path>
              <a:path w="379730" h="96520">
                <a:moveTo>
                  <a:pt x="246430" y="8381"/>
                </a:moveTo>
                <a:lnTo>
                  <a:pt x="195884" y="8381"/>
                </a:lnTo>
                <a:lnTo>
                  <a:pt x="195884" y="15011"/>
                </a:lnTo>
                <a:lnTo>
                  <a:pt x="246430" y="15011"/>
                </a:lnTo>
                <a:lnTo>
                  <a:pt x="246430" y="8381"/>
                </a:lnTo>
                <a:close/>
              </a:path>
              <a:path w="379730" h="96520">
                <a:moveTo>
                  <a:pt x="313436" y="2044"/>
                </a:moveTo>
                <a:lnTo>
                  <a:pt x="306006" y="2044"/>
                </a:lnTo>
                <a:lnTo>
                  <a:pt x="306006" y="32651"/>
                </a:lnTo>
                <a:lnTo>
                  <a:pt x="366141" y="32651"/>
                </a:lnTo>
                <a:lnTo>
                  <a:pt x="366141" y="26022"/>
                </a:lnTo>
                <a:lnTo>
                  <a:pt x="313436" y="26022"/>
                </a:lnTo>
                <a:lnTo>
                  <a:pt x="313436" y="2044"/>
                </a:lnTo>
                <a:close/>
              </a:path>
              <a:path w="379730" h="96520">
                <a:moveTo>
                  <a:pt x="269824" y="0"/>
                </a:moveTo>
                <a:lnTo>
                  <a:pt x="262394" y="0"/>
                </a:lnTo>
                <a:lnTo>
                  <a:pt x="262394" y="96177"/>
                </a:lnTo>
                <a:lnTo>
                  <a:pt x="269824" y="96177"/>
                </a:lnTo>
                <a:lnTo>
                  <a:pt x="269824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41" y="7328103"/>
            <a:ext cx="443865" cy="96520"/>
          </a:xfrm>
          <a:custGeom>
            <a:avLst/>
            <a:gdLst/>
            <a:ahLst/>
            <a:cxnLst/>
            <a:rect l="l" t="t" r="r" b="b"/>
            <a:pathLst>
              <a:path w="443865" h="96520">
                <a:moveTo>
                  <a:pt x="119354" y="64312"/>
                </a:moveTo>
                <a:lnTo>
                  <a:pt x="111925" y="64312"/>
                </a:lnTo>
                <a:lnTo>
                  <a:pt x="111925" y="93129"/>
                </a:lnTo>
                <a:lnTo>
                  <a:pt x="174396" y="93129"/>
                </a:lnTo>
                <a:lnTo>
                  <a:pt x="174396" y="86499"/>
                </a:lnTo>
                <a:lnTo>
                  <a:pt x="119354" y="86499"/>
                </a:lnTo>
                <a:lnTo>
                  <a:pt x="119354" y="64312"/>
                </a:lnTo>
                <a:close/>
              </a:path>
              <a:path w="443865" h="96520">
                <a:moveTo>
                  <a:pt x="146723" y="55537"/>
                </a:moveTo>
                <a:lnTo>
                  <a:pt x="139395" y="55537"/>
                </a:lnTo>
                <a:lnTo>
                  <a:pt x="139395" y="75336"/>
                </a:lnTo>
                <a:lnTo>
                  <a:pt x="146723" y="75336"/>
                </a:lnTo>
                <a:lnTo>
                  <a:pt x="146723" y="55537"/>
                </a:lnTo>
                <a:close/>
              </a:path>
              <a:path w="443865" h="96520">
                <a:moveTo>
                  <a:pt x="187058" y="48907"/>
                </a:moveTo>
                <a:lnTo>
                  <a:pt x="97815" y="48907"/>
                </a:lnTo>
                <a:lnTo>
                  <a:pt x="97815" y="55537"/>
                </a:lnTo>
                <a:lnTo>
                  <a:pt x="187058" y="55537"/>
                </a:lnTo>
                <a:lnTo>
                  <a:pt x="187058" y="48907"/>
                </a:lnTo>
                <a:close/>
              </a:path>
              <a:path w="443865" h="96520">
                <a:moveTo>
                  <a:pt x="25831" y="61569"/>
                </a:moveTo>
                <a:lnTo>
                  <a:pt x="18351" y="61569"/>
                </a:lnTo>
                <a:lnTo>
                  <a:pt x="18351" y="93027"/>
                </a:lnTo>
                <a:lnTo>
                  <a:pt x="80124" y="93027"/>
                </a:lnTo>
                <a:lnTo>
                  <a:pt x="80124" y="86499"/>
                </a:lnTo>
                <a:lnTo>
                  <a:pt x="25831" y="86499"/>
                </a:lnTo>
                <a:lnTo>
                  <a:pt x="25831" y="61569"/>
                </a:lnTo>
                <a:close/>
              </a:path>
              <a:path w="443865" h="96520">
                <a:moveTo>
                  <a:pt x="77584" y="0"/>
                </a:moveTo>
                <a:lnTo>
                  <a:pt x="70154" y="0"/>
                </a:lnTo>
                <a:lnTo>
                  <a:pt x="70154" y="24282"/>
                </a:lnTo>
                <a:lnTo>
                  <a:pt x="47663" y="24282"/>
                </a:lnTo>
                <a:lnTo>
                  <a:pt x="47663" y="30962"/>
                </a:lnTo>
                <a:lnTo>
                  <a:pt x="70154" y="30962"/>
                </a:lnTo>
                <a:lnTo>
                  <a:pt x="70154" y="68402"/>
                </a:lnTo>
                <a:lnTo>
                  <a:pt x="77584" y="68402"/>
                </a:lnTo>
                <a:lnTo>
                  <a:pt x="77584" y="0"/>
                </a:lnTo>
                <a:close/>
              </a:path>
              <a:path w="443865" h="96520">
                <a:moveTo>
                  <a:pt x="31864" y="11963"/>
                </a:moveTo>
                <a:lnTo>
                  <a:pt x="24587" y="11963"/>
                </a:lnTo>
                <a:lnTo>
                  <a:pt x="24587" y="22491"/>
                </a:lnTo>
                <a:lnTo>
                  <a:pt x="22199" y="29375"/>
                </a:lnTo>
                <a:lnTo>
                  <a:pt x="12661" y="42964"/>
                </a:lnTo>
                <a:lnTo>
                  <a:pt x="6845" y="48094"/>
                </a:lnTo>
                <a:lnTo>
                  <a:pt x="0" y="51549"/>
                </a:lnTo>
                <a:lnTo>
                  <a:pt x="5384" y="56692"/>
                </a:lnTo>
                <a:lnTo>
                  <a:pt x="28473" y="30314"/>
                </a:lnTo>
                <a:lnTo>
                  <a:pt x="35878" y="30314"/>
                </a:lnTo>
                <a:lnTo>
                  <a:pt x="34340" y="28308"/>
                </a:lnTo>
                <a:lnTo>
                  <a:pt x="31864" y="21882"/>
                </a:lnTo>
                <a:lnTo>
                  <a:pt x="31864" y="11963"/>
                </a:lnTo>
                <a:close/>
              </a:path>
              <a:path w="443865" h="96520">
                <a:moveTo>
                  <a:pt x="35878" y="30314"/>
                </a:moveTo>
                <a:lnTo>
                  <a:pt x="28473" y="30314"/>
                </a:lnTo>
                <a:lnTo>
                  <a:pt x="30238" y="34099"/>
                </a:lnTo>
                <a:lnTo>
                  <a:pt x="33235" y="38303"/>
                </a:lnTo>
                <a:lnTo>
                  <a:pt x="41706" y="47510"/>
                </a:lnTo>
                <a:lnTo>
                  <a:pt x="46202" y="51269"/>
                </a:lnTo>
                <a:lnTo>
                  <a:pt x="50952" y="54190"/>
                </a:lnTo>
                <a:lnTo>
                  <a:pt x="55943" y="48806"/>
                </a:lnTo>
                <a:lnTo>
                  <a:pt x="49796" y="45923"/>
                </a:lnTo>
                <a:lnTo>
                  <a:pt x="44246" y="41236"/>
                </a:lnTo>
                <a:lnTo>
                  <a:pt x="35878" y="30314"/>
                </a:lnTo>
                <a:close/>
              </a:path>
              <a:path w="443865" h="96520">
                <a:moveTo>
                  <a:pt x="52755" y="5181"/>
                </a:moveTo>
                <a:lnTo>
                  <a:pt x="3238" y="5181"/>
                </a:lnTo>
                <a:lnTo>
                  <a:pt x="3238" y="11963"/>
                </a:lnTo>
                <a:lnTo>
                  <a:pt x="52755" y="11963"/>
                </a:lnTo>
                <a:lnTo>
                  <a:pt x="52755" y="5181"/>
                </a:lnTo>
                <a:close/>
              </a:path>
              <a:path w="443865" h="96520">
                <a:moveTo>
                  <a:pt x="370509" y="64617"/>
                </a:moveTo>
                <a:lnTo>
                  <a:pt x="308660" y="64617"/>
                </a:lnTo>
                <a:lnTo>
                  <a:pt x="308660" y="71246"/>
                </a:lnTo>
                <a:lnTo>
                  <a:pt x="363016" y="71246"/>
                </a:lnTo>
                <a:lnTo>
                  <a:pt x="363016" y="96177"/>
                </a:lnTo>
                <a:lnTo>
                  <a:pt x="370509" y="96177"/>
                </a:lnTo>
                <a:lnTo>
                  <a:pt x="370509" y="64617"/>
                </a:lnTo>
                <a:close/>
              </a:path>
              <a:path w="443865" h="96520">
                <a:moveTo>
                  <a:pt x="328980" y="51854"/>
                </a:moveTo>
                <a:lnTo>
                  <a:pt x="321487" y="51854"/>
                </a:lnTo>
                <a:lnTo>
                  <a:pt x="321487" y="64617"/>
                </a:lnTo>
                <a:lnTo>
                  <a:pt x="328980" y="64617"/>
                </a:lnTo>
                <a:lnTo>
                  <a:pt x="328980" y="51854"/>
                </a:lnTo>
                <a:close/>
              </a:path>
              <a:path w="443865" h="96520">
                <a:moveTo>
                  <a:pt x="359714" y="51854"/>
                </a:moveTo>
                <a:lnTo>
                  <a:pt x="352221" y="51854"/>
                </a:lnTo>
                <a:lnTo>
                  <a:pt x="352221" y="64617"/>
                </a:lnTo>
                <a:lnTo>
                  <a:pt x="359714" y="64617"/>
                </a:lnTo>
                <a:lnTo>
                  <a:pt x="359714" y="51854"/>
                </a:lnTo>
                <a:close/>
              </a:path>
              <a:path w="443865" h="96520">
                <a:moveTo>
                  <a:pt x="385241" y="45123"/>
                </a:moveTo>
                <a:lnTo>
                  <a:pt x="295960" y="45123"/>
                </a:lnTo>
                <a:lnTo>
                  <a:pt x="295960" y="51854"/>
                </a:lnTo>
                <a:lnTo>
                  <a:pt x="385241" y="51854"/>
                </a:lnTo>
                <a:lnTo>
                  <a:pt x="385241" y="45123"/>
                </a:lnTo>
                <a:close/>
              </a:path>
              <a:path w="443865" h="96520">
                <a:moveTo>
                  <a:pt x="286181" y="73088"/>
                </a:moveTo>
                <a:lnTo>
                  <a:pt x="196875" y="73088"/>
                </a:lnTo>
                <a:lnTo>
                  <a:pt x="196875" y="79870"/>
                </a:lnTo>
                <a:lnTo>
                  <a:pt x="286181" y="79870"/>
                </a:lnTo>
                <a:lnTo>
                  <a:pt x="286181" y="73088"/>
                </a:lnTo>
                <a:close/>
              </a:path>
              <a:path w="443865" h="96520">
                <a:moveTo>
                  <a:pt x="227291" y="40436"/>
                </a:moveTo>
                <a:lnTo>
                  <a:pt x="219963" y="40436"/>
                </a:lnTo>
                <a:lnTo>
                  <a:pt x="219963" y="73088"/>
                </a:lnTo>
                <a:lnTo>
                  <a:pt x="227291" y="73088"/>
                </a:lnTo>
                <a:lnTo>
                  <a:pt x="227291" y="40436"/>
                </a:lnTo>
                <a:close/>
              </a:path>
              <a:path w="443865" h="96520">
                <a:moveTo>
                  <a:pt x="251713" y="40436"/>
                </a:moveTo>
                <a:lnTo>
                  <a:pt x="244335" y="40436"/>
                </a:lnTo>
                <a:lnTo>
                  <a:pt x="244335" y="73088"/>
                </a:lnTo>
                <a:lnTo>
                  <a:pt x="251713" y="73088"/>
                </a:lnTo>
                <a:lnTo>
                  <a:pt x="251713" y="40436"/>
                </a:lnTo>
                <a:close/>
              </a:path>
              <a:path w="443865" h="96520">
                <a:moveTo>
                  <a:pt x="273354" y="9080"/>
                </a:moveTo>
                <a:lnTo>
                  <a:pt x="208495" y="9080"/>
                </a:lnTo>
                <a:lnTo>
                  <a:pt x="208495" y="15798"/>
                </a:lnTo>
                <a:lnTo>
                  <a:pt x="265684" y="15798"/>
                </a:lnTo>
                <a:lnTo>
                  <a:pt x="265604" y="37065"/>
                </a:lnTo>
                <a:lnTo>
                  <a:pt x="265333" y="45543"/>
                </a:lnTo>
                <a:lnTo>
                  <a:pt x="264896" y="53052"/>
                </a:lnTo>
                <a:lnTo>
                  <a:pt x="264287" y="60324"/>
                </a:lnTo>
                <a:lnTo>
                  <a:pt x="271576" y="61175"/>
                </a:lnTo>
                <a:lnTo>
                  <a:pt x="272336" y="52743"/>
                </a:lnTo>
                <a:lnTo>
                  <a:pt x="272894" y="44707"/>
                </a:lnTo>
                <a:lnTo>
                  <a:pt x="273237" y="37065"/>
                </a:lnTo>
                <a:lnTo>
                  <a:pt x="273354" y="9080"/>
                </a:lnTo>
                <a:close/>
              </a:path>
              <a:path w="443865" h="96520">
                <a:moveTo>
                  <a:pt x="172059" y="3492"/>
                </a:moveTo>
                <a:lnTo>
                  <a:pt x="112826" y="3492"/>
                </a:lnTo>
                <a:lnTo>
                  <a:pt x="112826" y="37795"/>
                </a:lnTo>
                <a:lnTo>
                  <a:pt x="172059" y="37795"/>
                </a:lnTo>
                <a:lnTo>
                  <a:pt x="172059" y="31254"/>
                </a:lnTo>
                <a:lnTo>
                  <a:pt x="120205" y="31254"/>
                </a:lnTo>
                <a:lnTo>
                  <a:pt x="120205" y="10121"/>
                </a:lnTo>
                <a:lnTo>
                  <a:pt x="172059" y="10121"/>
                </a:lnTo>
                <a:lnTo>
                  <a:pt x="172059" y="3492"/>
                </a:lnTo>
                <a:close/>
              </a:path>
              <a:path w="443865" h="96520">
                <a:moveTo>
                  <a:pt x="172059" y="10121"/>
                </a:moveTo>
                <a:lnTo>
                  <a:pt x="164680" y="10121"/>
                </a:lnTo>
                <a:lnTo>
                  <a:pt x="164680" y="31254"/>
                </a:lnTo>
                <a:lnTo>
                  <a:pt x="172059" y="31254"/>
                </a:lnTo>
                <a:lnTo>
                  <a:pt x="172059" y="10121"/>
                </a:lnTo>
                <a:close/>
              </a:path>
              <a:path w="443865" h="96520">
                <a:moveTo>
                  <a:pt x="350316" y="901"/>
                </a:moveTo>
                <a:lnTo>
                  <a:pt x="330758" y="901"/>
                </a:lnTo>
                <a:lnTo>
                  <a:pt x="323138" y="2489"/>
                </a:lnTo>
                <a:lnTo>
                  <a:pt x="312470" y="8877"/>
                </a:lnTo>
                <a:lnTo>
                  <a:pt x="309803" y="13284"/>
                </a:lnTo>
                <a:lnTo>
                  <a:pt x="309803" y="24409"/>
                </a:lnTo>
                <a:lnTo>
                  <a:pt x="312470" y="28765"/>
                </a:lnTo>
                <a:lnTo>
                  <a:pt x="317804" y="31953"/>
                </a:lnTo>
                <a:lnTo>
                  <a:pt x="323011" y="35153"/>
                </a:lnTo>
                <a:lnTo>
                  <a:pt x="330631" y="36741"/>
                </a:lnTo>
                <a:lnTo>
                  <a:pt x="350443" y="36741"/>
                </a:lnTo>
                <a:lnTo>
                  <a:pt x="358063" y="35153"/>
                </a:lnTo>
                <a:lnTo>
                  <a:pt x="363397" y="31953"/>
                </a:lnTo>
                <a:lnTo>
                  <a:pt x="365907" y="30416"/>
                </a:lnTo>
                <a:lnTo>
                  <a:pt x="332917" y="30416"/>
                </a:lnTo>
                <a:lnTo>
                  <a:pt x="327202" y="29400"/>
                </a:lnTo>
                <a:lnTo>
                  <a:pt x="319582" y="25349"/>
                </a:lnTo>
                <a:lnTo>
                  <a:pt x="317677" y="22517"/>
                </a:lnTo>
                <a:lnTo>
                  <a:pt x="317677" y="18897"/>
                </a:lnTo>
                <a:lnTo>
                  <a:pt x="319106" y="13789"/>
                </a:lnTo>
                <a:lnTo>
                  <a:pt x="323392" y="10142"/>
                </a:lnTo>
                <a:lnTo>
                  <a:pt x="330536" y="7955"/>
                </a:lnTo>
                <a:lnTo>
                  <a:pt x="340537" y="7226"/>
                </a:lnTo>
                <a:lnTo>
                  <a:pt x="365847" y="7226"/>
                </a:lnTo>
                <a:lnTo>
                  <a:pt x="357936" y="2489"/>
                </a:lnTo>
                <a:lnTo>
                  <a:pt x="350316" y="901"/>
                </a:lnTo>
                <a:close/>
              </a:path>
              <a:path w="443865" h="96520">
                <a:moveTo>
                  <a:pt x="365847" y="7226"/>
                </a:moveTo>
                <a:lnTo>
                  <a:pt x="340537" y="7226"/>
                </a:lnTo>
                <a:lnTo>
                  <a:pt x="350539" y="7955"/>
                </a:lnTo>
                <a:lnTo>
                  <a:pt x="357682" y="10142"/>
                </a:lnTo>
                <a:lnTo>
                  <a:pt x="361969" y="13789"/>
                </a:lnTo>
                <a:lnTo>
                  <a:pt x="363397" y="18897"/>
                </a:lnTo>
                <a:lnTo>
                  <a:pt x="363397" y="22517"/>
                </a:lnTo>
                <a:lnTo>
                  <a:pt x="361492" y="25349"/>
                </a:lnTo>
                <a:lnTo>
                  <a:pt x="353872" y="29400"/>
                </a:lnTo>
                <a:lnTo>
                  <a:pt x="348157" y="30416"/>
                </a:lnTo>
                <a:lnTo>
                  <a:pt x="365907" y="30416"/>
                </a:lnTo>
                <a:lnTo>
                  <a:pt x="368604" y="28765"/>
                </a:lnTo>
                <a:lnTo>
                  <a:pt x="371271" y="24409"/>
                </a:lnTo>
                <a:lnTo>
                  <a:pt x="371271" y="13284"/>
                </a:lnTo>
                <a:lnTo>
                  <a:pt x="368604" y="8877"/>
                </a:lnTo>
                <a:lnTo>
                  <a:pt x="365847" y="7226"/>
                </a:lnTo>
                <a:close/>
              </a:path>
              <a:path w="443865" h="96520">
                <a:moveTo>
                  <a:pt x="443280" y="0"/>
                </a:moveTo>
                <a:lnTo>
                  <a:pt x="435787" y="0"/>
                </a:lnTo>
                <a:lnTo>
                  <a:pt x="435787" y="96177"/>
                </a:lnTo>
                <a:lnTo>
                  <a:pt x="443280" y="96177"/>
                </a:lnTo>
                <a:lnTo>
                  <a:pt x="44328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9588" y="7328103"/>
            <a:ext cx="1288161" cy="96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763" y="446278"/>
            <a:ext cx="1140968" cy="28714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692907" y="446278"/>
            <a:ext cx="560705" cy="278130"/>
            <a:chOff x="2692907" y="446278"/>
            <a:chExt cx="560705" cy="2781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83997"/>
              <a:ext cx="291973" cy="2263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344" y="446278"/>
              <a:ext cx="239141" cy="2777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4580" y="1670202"/>
            <a:ext cx="8128000" cy="49295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790"/>
              </a:spcBef>
              <a:buAutoNum type="arabicPeriod" startAt="36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치매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캐나다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맥길대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치매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발생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가능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(84%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정확도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37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심정지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호흡수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심장박동수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산소포화도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혈압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등의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데이터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학습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현재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기술로는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30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분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인공지능은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24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시간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전에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가능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(70%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이상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)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38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작곡</a:t>
            </a:r>
            <a:endParaRPr sz="1650">
              <a:latin typeface="맑은 고딕"/>
              <a:cs typeface="맑은 고딕"/>
            </a:endParaRPr>
          </a:p>
          <a:p>
            <a:pPr marL="396240" marR="5080">
              <a:lnSpc>
                <a:spcPct val="136400"/>
              </a:lnSpc>
              <a:spcBef>
                <a:spcPts val="40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구글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‘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마젠타 프로젝트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’ -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기계가 예술을 창조할 수 있는지 알아보는 프로젝트 </a:t>
            </a:r>
            <a:r>
              <a:rPr sz="1650" spc="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엔신스</a:t>
            </a:r>
            <a:r>
              <a:rPr sz="1650" spc="-4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- 1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천개의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악기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,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30</a:t>
            </a:r>
            <a:r>
              <a:rPr sz="1650" spc="-1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만개의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데이터베이스로부터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새로운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소리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및</a:t>
            </a:r>
            <a:r>
              <a:rPr sz="1650" spc="-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음악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생성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39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시신경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질환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김안과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병원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시신경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질환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예측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연구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.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녹내장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진단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100%</a:t>
            </a:r>
            <a:r>
              <a:rPr sz="1650" spc="-1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정확도</a:t>
            </a:r>
            <a:r>
              <a:rPr sz="1650" spc="-3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달성</a:t>
            </a:r>
            <a:endParaRPr sz="16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맑은 고딕"/>
              <a:cs typeface="맑은 고딕"/>
            </a:endParaRPr>
          </a:p>
          <a:p>
            <a:pPr marL="363220" indent="-350520">
              <a:lnSpc>
                <a:spcPct val="100000"/>
              </a:lnSpc>
              <a:buAutoNum type="arabicPeriod" startAt="40"/>
              <a:tabLst>
                <a:tab pos="363220" algn="l"/>
              </a:tabLst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저작권</a:t>
            </a:r>
            <a:r>
              <a:rPr sz="1650" spc="-5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침해</a:t>
            </a:r>
            <a:r>
              <a:rPr sz="1650" spc="-5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예방</a:t>
            </a:r>
            <a:endParaRPr sz="1650">
              <a:latin typeface="맑은 고딕"/>
              <a:cs typeface="맑은 고딕"/>
            </a:endParaRPr>
          </a:p>
          <a:p>
            <a:pPr marL="396240">
              <a:lnSpc>
                <a:spcPct val="100000"/>
              </a:lnSpc>
              <a:spcBef>
                <a:spcPts val="695"/>
              </a:spcBef>
            </a:pP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한국저작권보호원</a:t>
            </a:r>
            <a:r>
              <a:rPr sz="1650" spc="-7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dirty="0">
                <a:solidFill>
                  <a:srgbClr val="838686"/>
                </a:solidFill>
                <a:latin typeface="맑은 고딕"/>
                <a:cs typeface="맑은 고딕"/>
              </a:rPr>
              <a:t>-</a:t>
            </a:r>
            <a:r>
              <a:rPr sz="1650" spc="-2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불법복제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영상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유통</a:t>
            </a:r>
            <a:r>
              <a:rPr sz="1650" spc="-30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차단에</a:t>
            </a:r>
            <a:r>
              <a:rPr sz="1650" spc="-45" dirty="0">
                <a:solidFill>
                  <a:srgbClr val="838686"/>
                </a:solidFill>
                <a:latin typeface="맑은 고딕"/>
                <a:cs typeface="맑은 고딕"/>
              </a:rPr>
              <a:t> </a:t>
            </a:r>
            <a:r>
              <a:rPr sz="1650" spc="5" dirty="0">
                <a:solidFill>
                  <a:srgbClr val="838686"/>
                </a:solidFill>
                <a:latin typeface="맑은 고딕"/>
                <a:cs typeface="맑은 고딕"/>
              </a:rPr>
              <a:t>활용</a:t>
            </a:r>
            <a:endParaRPr sz="16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4057</Words>
  <Application>Microsoft Office PowerPoint</Application>
  <PresentationFormat>사용자 지정</PresentationFormat>
  <Paragraphs>650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6" baseType="lpstr">
      <vt:lpstr>MS Gothic</vt:lpstr>
      <vt:lpstr>맑은 고딕</vt:lpstr>
      <vt:lpstr>Arial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Artificial Intelligence  Machine Learning  and Deep Learning</vt:lpstr>
      <vt:lpstr>PowerPoint 프레젠테이션</vt:lpstr>
      <vt:lpstr>PowerPoint 프레젠테이션</vt:lpstr>
      <vt:lpstr>AI Manhattan Project of Google</vt:lpstr>
      <vt:lpstr>PowerPoint 프레젠테이션</vt:lpstr>
      <vt:lpstr>PowerPoint 프레젠테이션</vt:lpstr>
      <vt:lpstr>PowerPoint 프레젠테이션</vt:lpstr>
      <vt:lpstr>Reinforcement Learning for Data Center Control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파이썬 (Python)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인공지능의 역사</vt:lpstr>
      <vt:lpstr>인공지능 , 머신러닝 , 딥 러닝</vt:lpstr>
      <vt:lpstr>PowerPoint 프레젠테이션</vt:lpstr>
      <vt:lpstr>PowerPoint 프레젠테이션</vt:lpstr>
      <vt:lpstr>분류</vt:lpstr>
      <vt:lpstr>PowerPoint 프레젠테이션</vt:lpstr>
      <vt:lpstr>PowerPoint 프레젠테이션</vt:lpstr>
      <vt:lpstr>Training dataSet</vt:lpstr>
      <vt:lpstr>Supervised learning</vt:lpstr>
      <vt:lpstr>SUPERVISED LEARNING (1)</vt:lpstr>
      <vt:lpstr>SUPERVISED LEARNING (2)</vt:lpstr>
      <vt:lpstr>UNSUPERVISED LEARNING</vt:lpstr>
      <vt:lpstr>PowerPoint 프레젠테이션</vt:lpstr>
      <vt:lpstr>PowerPoint 프레젠테이션</vt:lpstr>
      <vt:lpstr>FORWARD HOSPITAL</vt:lpstr>
      <vt:lpstr>진료 순서</vt:lpstr>
      <vt:lpstr>ALEXA : KID SKILLS</vt:lpstr>
      <vt:lpstr>ALEXA : KID SKILLS</vt:lpstr>
      <vt:lpstr>今日頭條</vt:lpstr>
      <vt:lpstr>今日頭條</vt:lpstr>
      <vt:lpstr>ZUMEPIZZA</vt:lpstr>
      <vt:lpstr>매장</vt:lpstr>
      <vt:lpstr>배달</vt:lpstr>
      <vt:lpstr>목표</vt:lpstr>
      <vt:lpstr>PowerPoint 프레젠테이션</vt:lpstr>
      <vt:lpstr>PowerPoint 프레젠테이션</vt:lpstr>
      <vt:lpstr>INKITT</vt:lpstr>
      <vt:lpstr>PowerPoint 프레젠테이션</vt:lpstr>
      <vt:lpstr>평가</vt:lpstr>
      <vt:lpstr>PowerPoint 프레젠테이션</vt:lpstr>
      <vt:lpstr>PowerPoint 프레젠테이션</vt:lpstr>
      <vt:lpstr>IBM WATSON</vt:lpstr>
      <vt:lpstr>PowerPoint 프레젠테이션</vt:lpstr>
      <vt:lpstr>PowerPoint 프레젠테이션</vt:lpstr>
      <vt:lpstr>의료 영역</vt:lpstr>
      <vt:lpstr>PowerPoint 프레젠테이션</vt:lpstr>
      <vt:lpstr>PowerPoint 프레젠테이션</vt:lpstr>
      <vt:lpstr>PowerPoint 프레젠테이션</vt:lpstr>
      <vt:lpstr>스피커 , 오이</vt:lpstr>
      <vt:lpstr>PowerPoint 프레젠테이션</vt:lpstr>
      <vt:lpstr>PowerPoint 프레젠테이션</vt:lpstr>
      <vt:lpstr>흑백사진 변환</vt:lpstr>
      <vt:lpstr>PowerPoint 프레젠테이션</vt:lpstr>
      <vt:lpstr>바다소 탐지</vt:lpstr>
      <vt:lpstr>PowerPoint 프레젠테이션</vt:lpstr>
      <vt:lpstr>고미 , 구글렌즈</vt:lpstr>
      <vt:lpstr>PowerPoint 프레젠테이션</vt:lpstr>
      <vt:lpstr>모건 , 로보카 , SEEING AI</vt:lpstr>
      <vt:lpstr>PowerPoint 프레젠테이션</vt:lpstr>
      <vt:lpstr>워터마크 제거</vt:lpstr>
      <vt:lpstr>PowerPoint 프레젠테이션</vt:lpstr>
      <vt:lpstr>상어 감지</vt:lpstr>
      <vt:lpstr>PowerPoint 프레젠테이션</vt:lpstr>
      <vt:lpstr>치매 예측 , 마젠타</vt:lpstr>
      <vt:lpstr>PowerPoint 프레젠테이션</vt:lpstr>
      <vt:lpstr>영상 조작 , 번역기</vt:lpstr>
      <vt:lpstr>PowerPoint 프레젠테이션</vt:lpstr>
      <vt:lpstr>미인대회 , 목소리 재현</vt:lpstr>
      <vt:lpstr>DEEP LEARNING</vt:lpstr>
      <vt:lpstr>머신러닝의 확산 - 폭발적인 증가</vt:lpstr>
      <vt:lpstr>PROGRAMMING LANGUAGES - 나무위키</vt:lpstr>
      <vt:lpstr>ELON MUSK VS. MARK ZUCKERBERG</vt:lpstr>
      <vt:lpstr>MARK ZUCKERBERG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예비개발자 공개SW 역량강화 교육 운영용역 제안서</dc:title>
  <dc:creator>kossa;allaboutppt</dc:creator>
  <cp:lastModifiedBy>윤재성</cp:lastModifiedBy>
  <cp:revision>1</cp:revision>
  <dcterms:created xsi:type="dcterms:W3CDTF">2021-11-14T23:49:58Z</dcterms:created>
  <dcterms:modified xsi:type="dcterms:W3CDTF">2021-11-14T23:51:58Z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2020-11-19T00:00:00Z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2021-11-14T00:00:00Z</vt:filetime>
  </property>
</Properties>
</file>